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7" r:id="rId6"/>
    <p:sldId id="266" r:id="rId7"/>
    <p:sldId id="269" r:id="rId8"/>
    <p:sldId id="271" r:id="rId9"/>
    <p:sldId id="270" r:id="rId10"/>
    <p:sldId id="272" r:id="rId11"/>
    <p:sldId id="273" r:id="rId12"/>
    <p:sldId id="289" r:id="rId13"/>
    <p:sldId id="274" r:id="rId14"/>
    <p:sldId id="275" r:id="rId15"/>
    <p:sldId id="276" r:id="rId16"/>
    <p:sldId id="277" r:id="rId17"/>
    <p:sldId id="279" r:id="rId18"/>
    <p:sldId id="278" r:id="rId19"/>
    <p:sldId id="281" r:id="rId20"/>
    <p:sldId id="282" r:id="rId21"/>
    <p:sldId id="283" r:id="rId22"/>
    <p:sldId id="284" r:id="rId23"/>
    <p:sldId id="285" r:id="rId24"/>
    <p:sldId id="287" r:id="rId25"/>
    <p:sldId id="288"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autoAdjust="0"/>
    <p:restoredTop sz="78510"/>
  </p:normalViewPr>
  <p:slideViewPr>
    <p:cSldViewPr snapToGrid="0" showGuides="1">
      <p:cViewPr varScale="1">
        <p:scale>
          <a:sx n="111" d="100"/>
          <a:sy n="111" d="100"/>
        </p:scale>
        <p:origin x="424" y="200"/>
      </p:cViewPr>
      <p:guideLst>
        <p:guide orient="horz" pos="2160"/>
        <p:guide pos="288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4/1/19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4/1/19</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Immunoglobulin_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sciencedirect.com/science/article/pii/S1746809417300204#bib0115" TargetMode="External"/><Relationship Id="rId3" Type="http://schemas.openxmlformats.org/officeDocument/2006/relationships/hyperlink" Target="https://www.sciencedirect.com/topics/engineering/leucocyte" TargetMode="External"/><Relationship Id="rId7" Type="http://schemas.openxmlformats.org/officeDocument/2006/relationships/hyperlink" Target="https://www.sciencedirect.com/topics/engineering/clinical-outcom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sciencedirect.com/topics/computer-science/subclasses" TargetMode="External"/><Relationship Id="rId5" Type="http://schemas.openxmlformats.org/officeDocument/2006/relationships/hyperlink" Target="https://www.sciencedirect.com/science/article/pii/S1746809417300204#bib0110" TargetMode="External"/><Relationship Id="rId10" Type="http://schemas.openxmlformats.org/officeDocument/2006/relationships/hyperlink" Target="https://www.sciencedirect.com/topics/computer-science/statistical-analysis" TargetMode="External"/><Relationship Id="rId4" Type="http://schemas.openxmlformats.org/officeDocument/2006/relationships/hyperlink" Target="https://www.sciencedirect.com/science/article/pii/S1746809417300204#bib0105" TargetMode="External"/><Relationship Id="rId9" Type="http://schemas.openxmlformats.org/officeDocument/2006/relationships/hyperlink" Target="https://www.sciencedirect.com/topics/engineering/early-work"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topics/engineering/initialis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topics/engineering/fluorescence-intens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classification rate, C, measures the proportion of correctly identified observations of both classes: C = (TP + TN)/n</a:t>
            </a:r>
          </a:p>
          <a:p>
            <a:r>
              <a:rPr lang="en-US" sz="1200" b="1" i="0" kern="1200" dirty="0">
                <a:solidFill>
                  <a:schemeClr val="tx1"/>
                </a:solidFill>
                <a:effectLst/>
                <a:latin typeface="+mn-lt"/>
                <a:ea typeface="+mn-ea"/>
                <a:cs typeface="+mn-cs"/>
              </a:rPr>
              <a:t>Negative predictive value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NPV = TN/(TN + FN)</a:t>
            </a:r>
          </a:p>
          <a:p>
            <a:r>
              <a:rPr lang="en-US" sz="1200" b="1" i="0" kern="1200" dirty="0">
                <a:solidFill>
                  <a:schemeClr val="tx1"/>
                </a:solidFill>
                <a:effectLst/>
                <a:latin typeface="+mn-lt"/>
                <a:ea typeface="+mn-ea"/>
                <a:cs typeface="+mn-cs"/>
              </a:rPr>
              <a:t>Positive predictive value</a:t>
            </a:r>
            <a:r>
              <a:rPr lang="en-US" sz="1200" b="0" i="0" kern="1200" dirty="0">
                <a:solidFill>
                  <a:schemeClr val="tx1"/>
                </a:solidFill>
                <a:effectLst/>
                <a:latin typeface="+mn-lt"/>
                <a:ea typeface="+mn-ea"/>
                <a:cs typeface="+mn-cs"/>
              </a:rPr>
              <a:t> (or precision), </a:t>
            </a:r>
            <a:r>
              <a:rPr lang="en-US" sz="1200" b="0" i="1" kern="1200" dirty="0">
                <a:solidFill>
                  <a:schemeClr val="tx1"/>
                </a:solidFill>
                <a:effectLst/>
                <a:latin typeface="+mn-lt"/>
                <a:ea typeface="+mn-ea"/>
                <a:cs typeface="+mn-cs"/>
              </a:rPr>
              <a:t>PPV = TP/(TP + FP)</a:t>
            </a:r>
          </a:p>
          <a:p>
            <a:r>
              <a:rPr lang="en-US" b="1" dirty="0">
                <a:effectLst/>
              </a:rPr>
              <a:t>Sensitivity</a:t>
            </a:r>
            <a:r>
              <a:rPr lang="en-US" dirty="0">
                <a:effectLst/>
              </a:rPr>
              <a:t> (or recall, or </a:t>
            </a:r>
            <a:r>
              <a:rPr lang="en-US" i="1" dirty="0">
                <a:effectLst/>
              </a:rPr>
              <a:t>TP</a:t>
            </a:r>
            <a:r>
              <a:rPr lang="en-US" dirty="0">
                <a:effectLst/>
              </a:rPr>
              <a:t> rate), Sn, measures the proportion of positives that are correctly identified as such: </a:t>
            </a:r>
            <a:r>
              <a:rPr lang="en-US" i="1" dirty="0">
                <a:effectLst/>
              </a:rPr>
              <a:t>Sn = TP/(TP + FN)</a:t>
            </a:r>
          </a:p>
          <a:p>
            <a:r>
              <a:rPr lang="en-US" sz="1200" b="1" i="0" kern="1200" dirty="0">
                <a:solidFill>
                  <a:schemeClr val="tx1"/>
                </a:solidFill>
                <a:effectLst/>
                <a:latin typeface="+mn-lt"/>
                <a:ea typeface="+mn-ea"/>
                <a:cs typeface="+mn-cs"/>
              </a:rPr>
              <a:t>Specificity</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TN</a:t>
            </a:r>
            <a:r>
              <a:rPr lang="en-US" sz="1200" b="0" i="0" kern="1200" dirty="0">
                <a:solidFill>
                  <a:schemeClr val="tx1"/>
                </a:solidFill>
                <a:effectLst/>
                <a:latin typeface="+mn-lt"/>
                <a:ea typeface="+mn-ea"/>
                <a:cs typeface="+mn-cs"/>
              </a:rPr>
              <a:t> rate), </a:t>
            </a:r>
            <a:r>
              <a:rPr lang="en-US" sz="1200" b="0" i="1" kern="1200" dirty="0" err="1">
                <a:solidFill>
                  <a:schemeClr val="tx1"/>
                </a:solidFill>
                <a:effectLst/>
                <a:latin typeface="+mn-lt"/>
                <a:ea typeface="+mn-ea"/>
                <a:cs typeface="+mn-cs"/>
              </a:rPr>
              <a:t>Sp</a:t>
            </a:r>
            <a:r>
              <a:rPr lang="en-US" sz="1200" b="0" i="0" kern="1200" dirty="0">
                <a:solidFill>
                  <a:schemeClr val="tx1"/>
                </a:solidFill>
                <a:effectLst/>
                <a:latin typeface="+mn-lt"/>
                <a:ea typeface="+mn-ea"/>
                <a:cs typeface="+mn-cs"/>
              </a:rPr>
              <a:t>, measures the proportion of negatives that are correctly identified as such: </a:t>
            </a:r>
            <a:r>
              <a:rPr lang="en-US" sz="1200" b="0" i="1" kern="1200" dirty="0" err="1">
                <a:solidFill>
                  <a:schemeClr val="tx1"/>
                </a:solidFill>
                <a:effectLst/>
                <a:latin typeface="+mn-lt"/>
                <a:ea typeface="+mn-ea"/>
                <a:cs typeface="+mn-cs"/>
              </a:rPr>
              <a:t>Sp</a:t>
            </a:r>
            <a:r>
              <a:rPr lang="en-US" sz="1200" b="0" i="1" kern="1200" dirty="0">
                <a:solidFill>
                  <a:schemeClr val="tx1"/>
                </a:solidFill>
                <a:effectLst/>
                <a:latin typeface="+mn-lt"/>
                <a:ea typeface="+mn-ea"/>
                <a:cs typeface="+mn-cs"/>
              </a:rPr>
              <a:t> = TN/(TN + FP)</a:t>
            </a:r>
            <a:endParaRPr lang="en-US" dirty="0">
              <a:effectLst/>
            </a:endParaRPr>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351006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28508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119867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295668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1413401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217330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16178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263616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347288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148435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hlinkClick r:id="rId3"/>
              </a:rPr>
              <a:t>Immunoglobulin G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25976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a successful transplantation outcome, the recipient and donor should be matched for tissue proteins called human </a:t>
            </a:r>
            <a:r>
              <a:rPr lang="en-US" sz="1200" b="0" i="0" u="none" strike="noStrike" kern="1200" dirty="0" err="1">
                <a:solidFill>
                  <a:schemeClr val="tx1"/>
                </a:solidFill>
                <a:effectLst/>
                <a:latin typeface="+mn-lt"/>
                <a:ea typeface="+mn-ea"/>
                <a:cs typeface="+mn-cs"/>
                <a:hlinkClick r:id="rId3" tooltip="Learn more about Leucocyte"/>
              </a:rPr>
              <a:t>leukocyte</a:t>
            </a:r>
            <a:r>
              <a:rPr lang="en-US" sz="1200" b="0" i="0" kern="1200" dirty="0" err="1">
                <a:solidFill>
                  <a:schemeClr val="tx1"/>
                </a:solidFill>
                <a:effectLst/>
                <a:latin typeface="+mn-lt"/>
                <a:ea typeface="+mn-ea"/>
                <a:cs typeface="+mn-cs"/>
              </a:rPr>
              <a:t>antigen</a:t>
            </a:r>
            <a:r>
              <a:rPr lang="en-US" sz="1200" b="0" i="0" kern="1200" dirty="0">
                <a:solidFill>
                  <a:schemeClr val="tx1"/>
                </a:solidFill>
                <a:effectLst/>
                <a:latin typeface="+mn-lt"/>
                <a:ea typeface="+mn-ea"/>
                <a:cs typeface="+mn-cs"/>
              </a:rPr>
              <a:t> (HLA). HLA mismatches between the transplant recipient and their donor may cause the development of antibodies </a:t>
            </a:r>
            <a:r>
              <a:rPr lang="en-US" sz="1200" b="0" i="0" kern="1200" dirty="0" err="1">
                <a:solidFill>
                  <a:schemeClr val="tx1"/>
                </a:solidFill>
                <a:effectLst/>
                <a:latin typeface="+mn-lt"/>
                <a:ea typeface="+mn-ea"/>
                <a:cs typeface="+mn-cs"/>
              </a:rPr>
              <a:t>aginst</a:t>
            </a:r>
            <a:r>
              <a:rPr lang="en-US" sz="1200" b="0" i="0" kern="1200" dirty="0">
                <a:solidFill>
                  <a:schemeClr val="tx1"/>
                </a:solidFill>
                <a:effectLst/>
                <a:latin typeface="+mn-lt"/>
                <a:ea typeface="+mn-ea"/>
                <a:cs typeface="+mn-cs"/>
              </a:rPr>
              <a:t> HLA, which can subsequently lead to transplant failure and endanger a future transplant if it has an HLA type reactive with the antibodies. HLA antibodies can also be stimulated by pregnancy and blood transfusion. Patients with </a:t>
            </a:r>
            <a:r>
              <a:rPr lang="en-US" sz="1200" b="0" i="1" kern="1200" dirty="0">
                <a:solidFill>
                  <a:schemeClr val="tx1"/>
                </a:solidFill>
                <a:effectLst/>
                <a:latin typeface="+mn-lt"/>
                <a:ea typeface="+mn-ea"/>
                <a:cs typeface="+mn-cs"/>
              </a:rPr>
              <a:t>preforme</a:t>
            </a:r>
            <a:r>
              <a:rPr lang="en-US" sz="1200" b="0" i="0" kern="1200" dirty="0">
                <a:solidFill>
                  <a:schemeClr val="tx1"/>
                </a:solidFill>
                <a:effectLst/>
                <a:latin typeface="+mn-lt"/>
                <a:ea typeface="+mn-ea"/>
                <a:cs typeface="+mn-cs"/>
              </a:rPr>
              <a:t>d HLA donor-specific antibodies (DSAs) have longer waiting times for surgery or are unable to receive a renal transplant. Antibody incompatible transplantation (AIT), now well-established </a:t>
            </a:r>
            <a:r>
              <a:rPr lang="en-US" sz="1200" b="0" i="0" u="none" strike="noStrike" kern="1200" dirty="0">
                <a:solidFill>
                  <a:schemeClr val="tx1"/>
                </a:solidFill>
                <a:effectLst/>
                <a:latin typeface="+mn-lt"/>
                <a:ea typeface="+mn-ea"/>
                <a:cs typeface="+mn-cs"/>
                <a:hlinkClick r:id="rId4"/>
              </a:rPr>
              <a:t>[21]</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[22]</a:t>
            </a:r>
            <a:r>
              <a:rPr lang="en-US" sz="1200" b="0" i="0" kern="1200" dirty="0">
                <a:solidFill>
                  <a:schemeClr val="tx1"/>
                </a:solidFill>
                <a:effectLst/>
                <a:latin typeface="+mn-lt"/>
                <a:ea typeface="+mn-ea"/>
                <a:cs typeface="+mn-cs"/>
              </a:rPr>
              <a:t>, allows one to decrease DSA levels prior to transplantation and operate on patients with HLA mismatches. However, above 40% of kidneys still experience a rejection episode, because complete elimination of DSAs and immunological memory is not practical. Neither types of </a:t>
            </a:r>
            <a:r>
              <a:rPr lang="en-US" sz="1200" b="0" i="1" kern="1200" dirty="0">
                <a:solidFill>
                  <a:schemeClr val="tx1"/>
                </a:solidFill>
                <a:effectLst/>
                <a:latin typeface="+mn-lt"/>
                <a:ea typeface="+mn-ea"/>
                <a:cs typeface="+mn-cs"/>
              </a:rPr>
              <a:t>harmful</a:t>
            </a:r>
            <a:r>
              <a:rPr lang="en-US" sz="1200" b="0" i="0" kern="1200" dirty="0">
                <a:solidFill>
                  <a:schemeClr val="tx1"/>
                </a:solidFill>
                <a:effectLst/>
                <a:latin typeface="+mn-lt"/>
                <a:ea typeface="+mn-ea"/>
                <a:cs typeface="+mn-cs"/>
              </a:rPr>
              <a:t> DSAs nor their </a:t>
            </a:r>
            <a:r>
              <a:rPr lang="en-US" sz="1200" b="0" i="1" kern="1200" dirty="0">
                <a:solidFill>
                  <a:schemeClr val="tx1"/>
                </a:solidFill>
                <a:effectLst/>
                <a:latin typeface="+mn-lt"/>
                <a:ea typeface="+mn-ea"/>
                <a:cs typeface="+mn-cs"/>
              </a:rPr>
              <a:t>acceptable levels</a:t>
            </a:r>
            <a:r>
              <a:rPr lang="en-US" sz="1200" b="0" i="0" kern="1200" dirty="0">
                <a:solidFill>
                  <a:schemeClr val="tx1"/>
                </a:solidFill>
                <a:effectLst/>
                <a:latin typeface="+mn-lt"/>
                <a:ea typeface="+mn-ea"/>
                <a:cs typeface="+mn-cs"/>
              </a:rPr>
              <a:t> before transplantation are known. Among isotypes of HLA antibodies, Immunoglobulin IgG is predominant and is considered to be the agent of humoral rejection. Its four </a:t>
            </a:r>
            <a:r>
              <a:rPr lang="en-US" sz="1200" b="0" i="0" u="none" strike="noStrike" kern="1200" dirty="0">
                <a:solidFill>
                  <a:schemeClr val="tx1"/>
                </a:solidFill>
                <a:effectLst/>
                <a:latin typeface="+mn-lt"/>
                <a:ea typeface="+mn-ea"/>
                <a:cs typeface="+mn-cs"/>
                <a:hlinkClick r:id="rId6" tooltip="Learn more about Subclasses"/>
              </a:rPr>
              <a:t>subclasses</a:t>
            </a:r>
            <a:r>
              <a:rPr lang="en-US" sz="1200" b="0" i="0" kern="1200" dirty="0">
                <a:solidFill>
                  <a:schemeClr val="tx1"/>
                </a:solidFill>
                <a:effectLst/>
                <a:latin typeface="+mn-lt"/>
                <a:ea typeface="+mn-ea"/>
                <a:cs typeface="+mn-cs"/>
              </a:rPr>
              <a:t> (IgG1-4) exhibit functional differences and associate with differences in </a:t>
            </a:r>
            <a:r>
              <a:rPr lang="en-US" sz="1200" b="0" i="0" u="none" strike="noStrike" kern="1200" dirty="0">
                <a:solidFill>
                  <a:schemeClr val="tx1"/>
                </a:solidFill>
                <a:effectLst/>
                <a:latin typeface="+mn-lt"/>
                <a:ea typeface="+mn-ea"/>
                <a:cs typeface="+mn-cs"/>
                <a:hlinkClick r:id="rId7" tooltip="Learn more about Clinical Outcome"/>
              </a:rPr>
              <a:t>clinical outcome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[23]</a:t>
            </a:r>
            <a:r>
              <a:rPr lang="en-US" sz="1200" b="0" i="0" kern="1200" dirty="0">
                <a:solidFill>
                  <a:schemeClr val="tx1"/>
                </a:solidFill>
                <a:effectLst/>
                <a:latin typeface="+mn-lt"/>
                <a:ea typeface="+mn-ea"/>
                <a:cs typeface="+mn-cs"/>
              </a:rPr>
              <a:t>. Our </a:t>
            </a:r>
            <a:r>
              <a:rPr lang="en-US" sz="1200" b="0" i="0" u="none" strike="noStrike" kern="1200" dirty="0">
                <a:solidFill>
                  <a:schemeClr val="tx1"/>
                </a:solidFill>
                <a:effectLst/>
                <a:latin typeface="+mn-lt"/>
                <a:ea typeface="+mn-ea"/>
                <a:cs typeface="+mn-cs"/>
                <a:hlinkClick r:id="rId9" tooltip="Learn more about Early Work"/>
              </a:rPr>
              <a:t>earlier work</a:t>
            </a:r>
            <a:r>
              <a:rPr lang="en-US" sz="1200" b="0" i="0" kern="1200" dirty="0">
                <a:solidFill>
                  <a:schemeClr val="tx1"/>
                </a:solidFill>
                <a:effectLst/>
                <a:latin typeface="+mn-lt"/>
                <a:ea typeface="+mn-ea"/>
                <a:cs typeface="+mn-cs"/>
              </a:rPr>
              <a:t> using conventional </a:t>
            </a:r>
            <a:r>
              <a:rPr lang="en-US" sz="1200" b="0" i="0" u="none" strike="noStrike" kern="1200" dirty="0">
                <a:solidFill>
                  <a:schemeClr val="tx1"/>
                </a:solidFill>
                <a:effectLst/>
                <a:latin typeface="+mn-lt"/>
                <a:ea typeface="+mn-ea"/>
                <a:cs typeface="+mn-cs"/>
                <a:hlinkClick r:id="rId10" tooltip="Learn more about Statistical Analysis"/>
              </a:rPr>
              <a:t>statistical analysis</a:t>
            </a:r>
            <a:r>
              <a:rPr lang="en-US" sz="1200" b="0" i="0" kern="1200" dirty="0">
                <a:solidFill>
                  <a:schemeClr val="tx1"/>
                </a:solidFill>
                <a:effectLst/>
                <a:latin typeface="+mn-lt"/>
                <a:ea typeface="+mn-ea"/>
                <a:cs typeface="+mn-cs"/>
              </a:rPr>
              <a:t> based on logistic regression revealed that IgG4 subclass presents a significant risk factor for ABMR in AIT </a:t>
            </a:r>
            <a:r>
              <a:rPr lang="en-US" sz="1200" b="0" i="0" u="none" strike="noStrike" kern="1200" dirty="0">
                <a:solidFill>
                  <a:schemeClr val="tx1"/>
                </a:solidFill>
                <a:effectLst/>
                <a:latin typeface="+mn-lt"/>
                <a:ea typeface="+mn-ea"/>
                <a:cs typeface="+mn-cs"/>
                <a:hlinkClick r:id="rId8"/>
              </a:rPr>
              <a:t>[23]</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00935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further into the future the forecast scope is, the better its accuracy – appears unintuitive to those working with real-world forecasts. This phenomenon can be explained in part by the way the model accuracies were measured and how this was influenced by the reduced follow-up and class imbalance dynamics over the years as more allografts fail.</a:t>
            </a:r>
          </a:p>
          <a:p>
            <a:endParaRPr lang="en-US" dirty="0"/>
          </a:p>
          <a:p>
            <a:r>
              <a:rPr lang="en-US" dirty="0"/>
              <a:t>which again can be attributed to high class imbalance between DGF + </a:t>
            </a:r>
            <a:r>
              <a:rPr lang="en-US" dirty="0" err="1"/>
              <a:t>ve</a:t>
            </a:r>
            <a:r>
              <a:rPr lang="en-US" dirty="0"/>
              <a:t> (12.5%) and DGF-</a:t>
            </a:r>
            <a:r>
              <a:rPr lang="en-US" dirty="0" err="1"/>
              <a:t>ve</a:t>
            </a:r>
            <a:r>
              <a:rPr lang="en-US" dirty="0"/>
              <a:t> samples. </a:t>
            </a:r>
          </a:p>
          <a:p>
            <a:endParaRPr lang="en-US" dirty="0"/>
          </a:p>
          <a:p>
            <a:r>
              <a:rPr lang="en-US" sz="1200" b="0" i="0" kern="1200" dirty="0">
                <a:solidFill>
                  <a:schemeClr val="tx1"/>
                </a:solidFill>
                <a:effectLst/>
                <a:latin typeface="+mn-lt"/>
                <a:ea typeface="+mn-ea"/>
                <a:cs typeface="+mn-cs"/>
              </a:rPr>
              <a:t>The ratio of the number of observations </a:t>
            </a:r>
            <a:r>
              <a:rPr lang="en-US" sz="1200" b="0" i="1" kern="1200" dirty="0">
                <a:solidFill>
                  <a:schemeClr val="tx1"/>
                </a:solidFill>
                <a:effectLst/>
                <a:latin typeface="+mn-lt"/>
                <a:ea typeface="+mn-ea"/>
                <a:cs typeface="+mn-cs"/>
              </a:rPr>
              <a:t>x</a:t>
            </a:r>
            <a:r>
              <a:rPr lang="en-US" sz="1200" b="0" i="0" kern="1200" dirty="0">
                <a:solidFill>
                  <a:schemeClr val="tx1"/>
                </a:solidFill>
                <a:effectLst/>
                <a:latin typeface="+mn-lt"/>
                <a:ea typeface="+mn-ea"/>
                <a:cs typeface="+mn-cs"/>
              </a:rPr>
              <a:t> to the number of predictor features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was greater than </a:t>
            </a:r>
            <a:r>
              <a:rPr lang="en-US" sz="1200" b="0" i="1" kern="12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 in the four above applications. Such ratio may not, however, be feasible for smaller transplant units wishing to </a:t>
            </a:r>
            <a:r>
              <a:rPr lang="en-US" sz="1200" b="0" i="0" kern="1200" dirty="0" err="1">
                <a:solidFill>
                  <a:schemeClr val="tx1"/>
                </a:solidFill>
                <a:effectLst/>
                <a:latin typeface="+mn-lt"/>
                <a:ea typeface="+mn-ea"/>
                <a:cs typeface="+mn-cs"/>
              </a:rPr>
              <a:t>analyse</a:t>
            </a:r>
            <a:r>
              <a:rPr lang="en-US" sz="1200" b="0" i="0" kern="1200" dirty="0">
                <a:solidFill>
                  <a:schemeClr val="tx1"/>
                </a:solidFill>
                <a:effectLst/>
                <a:latin typeface="+mn-lt"/>
                <a:ea typeface="+mn-ea"/>
                <a:cs typeface="+mn-cs"/>
              </a:rPr>
              <a:t> their samples without having to wait for decades until enough operations are conducted. In such cases, when </a:t>
            </a:r>
            <a:r>
              <a:rPr lang="en-US" sz="1200" b="0" i="1" kern="1200" dirty="0">
                <a:solidFill>
                  <a:schemeClr val="tx1"/>
                </a:solidFill>
                <a:effectLst/>
                <a:latin typeface="+mn-lt"/>
                <a:ea typeface="+mn-ea"/>
                <a:cs typeface="+mn-cs"/>
              </a:rPr>
              <a:t>x/p &lt;</a:t>
            </a:r>
            <a:r>
              <a:rPr lang="en-US" sz="1200" b="0" i="0" kern="1200" dirty="0">
                <a:solidFill>
                  <a:schemeClr val="tx1"/>
                </a:solidFill>
                <a:effectLst/>
                <a:latin typeface="+mn-lt"/>
                <a:ea typeface="+mn-ea"/>
                <a:cs typeface="+mn-cs"/>
              </a:rPr>
              <a:t> 10, ML modelling faces the challenges of volatility of outcomes among models of the same design due to insufficient data.</a:t>
            </a:r>
          </a:p>
          <a:p>
            <a:br>
              <a:rPr lang="en-US" dirty="0"/>
            </a:br>
            <a:r>
              <a:rPr lang="en-US" sz="1200" b="0" i="0" kern="1200" dirty="0">
                <a:solidFill>
                  <a:schemeClr val="tx1"/>
                </a:solidFill>
                <a:effectLst/>
                <a:latin typeface="+mn-lt"/>
                <a:ea typeface="+mn-ea"/>
                <a:cs typeface="+mn-cs"/>
              </a:rPr>
              <a:t>high </a:t>
            </a:r>
            <a:r>
              <a:rPr lang="en-US" sz="1200" b="0" i="0" kern="1200" dirty="0" err="1">
                <a:solidFill>
                  <a:schemeClr val="tx1"/>
                </a:solidFill>
                <a:effectLst/>
                <a:latin typeface="+mn-lt"/>
                <a:ea typeface="+mn-ea"/>
                <a:cs typeface="+mn-cs"/>
              </a:rPr>
              <a:t>variablitity</a:t>
            </a:r>
            <a:r>
              <a:rPr lang="en-US" sz="1200" b="0" i="0" kern="1200" dirty="0">
                <a:solidFill>
                  <a:schemeClr val="tx1"/>
                </a:solidFill>
                <a:effectLst/>
                <a:latin typeface="+mn-lt"/>
                <a:ea typeface="+mn-ea"/>
                <a:cs typeface="+mn-cs"/>
              </a:rPr>
              <a:t> among the models of the same design is </a:t>
            </a:r>
            <a:r>
              <a:rPr lang="en-US" sz="1200" b="0" i="0" kern="1200" dirty="0" err="1">
                <a:solidFill>
                  <a:schemeClr val="tx1"/>
                </a:solidFill>
                <a:effectLst/>
                <a:latin typeface="+mn-lt"/>
                <a:ea typeface="+mn-ea"/>
                <a:cs typeface="+mn-cs"/>
              </a:rPr>
              <a:t>characterisic</a:t>
            </a:r>
            <a:r>
              <a:rPr lang="en-US" sz="1200" b="0" i="0" kern="1200" dirty="0">
                <a:solidFill>
                  <a:schemeClr val="tx1"/>
                </a:solidFill>
                <a:effectLst/>
                <a:latin typeface="+mn-lt"/>
                <a:ea typeface="+mn-ea"/>
                <a:cs typeface="+mn-cs"/>
              </a:rPr>
              <a:t> of small-data applications of ML algorithms which have embedded degrees of randomness in their training and </a:t>
            </a:r>
            <a:r>
              <a:rPr lang="en-US" sz="1200" b="0" i="0" u="none" strike="noStrike" kern="1200" dirty="0">
                <a:solidFill>
                  <a:schemeClr val="tx1"/>
                </a:solidFill>
                <a:effectLst/>
                <a:latin typeface="+mn-lt"/>
                <a:ea typeface="+mn-ea"/>
                <a:cs typeface="+mn-cs"/>
                <a:hlinkClick r:id="rId3" tooltip="Learn more about Initialisation"/>
              </a:rPr>
              <a:t>initialisation</a:t>
            </a:r>
            <a:r>
              <a:rPr lang="en-US" sz="1200" b="0" i="0" kern="1200" dirty="0">
                <a:solidFill>
                  <a:schemeClr val="tx1"/>
                </a:solidFill>
                <a:effectLst/>
                <a:latin typeface="+mn-lt"/>
                <a:ea typeface="+mn-ea"/>
                <a:cs typeface="+mn-cs"/>
              </a:rPr>
              <a:t> routines, even for deep learning models. Large </a:t>
            </a:r>
            <a:r>
              <a:rPr lang="en-US" sz="1200" b="0" i="0" kern="1200" dirty="0" err="1">
                <a:solidFill>
                  <a:schemeClr val="tx1"/>
                </a:solidFill>
                <a:effectLst/>
                <a:latin typeface="+mn-lt"/>
                <a:ea typeface="+mn-ea"/>
                <a:cs typeface="+mn-cs"/>
              </a:rPr>
              <a:t>descripances</a:t>
            </a:r>
            <a:r>
              <a:rPr lang="en-US" sz="1200" b="0" i="0" kern="1200" dirty="0">
                <a:solidFill>
                  <a:schemeClr val="tx1"/>
                </a:solidFill>
                <a:effectLst/>
                <a:latin typeface="+mn-lt"/>
                <a:ea typeface="+mn-ea"/>
                <a:cs typeface="+mn-cs"/>
              </a:rPr>
              <a:t> in predictions based on small datasets are common for other ML approaches.  it is essential to develop methods that would cope with the limited data size. </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141230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26533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Antibody levels were measured in serum taken before antibody reduction treatments using a fluorescence immunoassay and are given as Median </a:t>
            </a:r>
            <a:r>
              <a:rPr lang="en-US" sz="1200" b="0" i="0" u="none" strike="noStrike" kern="1200" dirty="0">
                <a:solidFill>
                  <a:schemeClr val="tx1"/>
                </a:solidFill>
                <a:effectLst/>
                <a:latin typeface="+mn-lt"/>
                <a:ea typeface="+mn-ea"/>
                <a:cs typeface="+mn-cs"/>
                <a:hlinkClick r:id="rId3" tooltip="Learn more about Fluorescence Intensity"/>
              </a:rPr>
              <a:t>Fluorescence Intensity</a:t>
            </a:r>
            <a:r>
              <a:rPr lang="en-US" sz="1200" b="0" i="0" kern="1200" dirty="0">
                <a:solidFill>
                  <a:schemeClr val="tx1"/>
                </a:solidFill>
                <a:effectLst/>
                <a:latin typeface="+mn-lt"/>
                <a:ea typeface="+mn-ea"/>
                <a:cs typeface="+mn-cs"/>
              </a:rPr>
              <a:t> (MFI)</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your kidneys fail, </a:t>
            </a:r>
            <a:r>
              <a:rPr lang="en-US" sz="1200" b="1" i="0" kern="1200" dirty="0">
                <a:solidFill>
                  <a:schemeClr val="tx1"/>
                </a:solidFill>
                <a:effectLst/>
                <a:latin typeface="+mn-lt"/>
                <a:ea typeface="+mn-ea"/>
                <a:cs typeface="+mn-cs"/>
              </a:rPr>
              <a:t>dialysis</a:t>
            </a:r>
            <a:r>
              <a:rPr lang="en-US" sz="1200" b="0" i="0" kern="1200" dirty="0">
                <a:solidFill>
                  <a:schemeClr val="tx1"/>
                </a:solidFill>
                <a:effectLst/>
                <a:latin typeface="+mn-lt"/>
                <a:ea typeface="+mn-ea"/>
                <a:cs typeface="+mn-cs"/>
              </a:rPr>
              <a:t> keeps your body in balance by: removing waste, salt and extra water to prevent them from building up in the body.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Cytometry</a:t>
            </a:r>
            <a:r>
              <a:rPr lang="en-US" sz="1200" b="0" i="0" kern="1200" dirty="0">
                <a:solidFill>
                  <a:schemeClr val="tx1"/>
                </a:solidFill>
                <a:effectLst/>
                <a:latin typeface="+mn-lt"/>
                <a:ea typeface="+mn-ea"/>
                <a:cs typeface="+mn-cs"/>
              </a:rPr>
              <a:t> is the measurement of the characteristics of cells. </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102823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Pruning?</a:t>
            </a:r>
          </a:p>
          <a:p>
            <a:r>
              <a:rPr lang="en-US" altLang="en-US" dirty="0"/>
              <a:t>Reduced-Error Pruning: </a:t>
            </a:r>
            <a:r>
              <a:rPr lang="en-US" sz="1200" b="0" i="0" kern="1200" dirty="0">
                <a:solidFill>
                  <a:schemeClr val="tx1"/>
                </a:solidFill>
                <a:effectLst/>
                <a:latin typeface="+mn-lt"/>
                <a:ea typeface="+mn-ea"/>
                <a:cs typeface="+mn-cs"/>
              </a:rPr>
              <a:t> each node is replaced with its most popular class. If the prediction accuracy is not affected then the change is kept. While somewhat naive, reduced error pruning has the advantage of </a:t>
            </a:r>
            <a:r>
              <a:rPr lang="en-US" sz="1200" b="1" i="0" kern="1200" dirty="0">
                <a:solidFill>
                  <a:schemeClr val="tx1"/>
                </a:solidFill>
                <a:effectLst/>
                <a:latin typeface="+mn-lt"/>
                <a:ea typeface="+mn-ea"/>
                <a:cs typeface="+mn-cs"/>
              </a:rPr>
              <a:t>simplicity and speed</a:t>
            </a:r>
            <a:r>
              <a:rPr lang="en-US" sz="1200" b="0" i="0" kern="1200" dirty="0">
                <a:solidFill>
                  <a:schemeClr val="tx1"/>
                </a:solidFill>
                <a:effectLst/>
                <a:latin typeface="+mn-lt"/>
                <a:ea typeface="+mn-ea"/>
                <a:cs typeface="+mn-cs"/>
              </a:rPr>
              <a:t>.</a:t>
            </a:r>
            <a:endParaRPr lang="en-US" altLang="en-US" dirty="0"/>
          </a:p>
          <a:p>
            <a:r>
              <a:rPr lang="en-US" altLang="en-US" dirty="0"/>
              <a:t>Pessimistic Pruning</a:t>
            </a:r>
          </a:p>
          <a:p>
            <a:r>
              <a:rPr lang="en-US" altLang="en-US" dirty="0"/>
              <a:t>Cost-Complexity Pruning</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3341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the number of training records is N. Randomly pick records N times with replacement (repeatedly picking the same record is allowed).</a:t>
            </a:r>
          </a:p>
          <a:p>
            <a:r>
              <a:rPr lang="en-US" dirty="0"/>
              <a:t>﻿Suppose the number of attributes in each training record is M. When splitting each node, we randomly pick attributes and examine M each picked attribute.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59604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6990427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
        <p:nvSpPr>
          <p:cNvPr id="2" name="Title 1"/>
          <p:cNvSpPr>
            <a:spLocks noGrp="1"/>
          </p:cNvSpPr>
          <p:nvPr>
            <p:ph type="ctrTitle"/>
          </p:nvPr>
        </p:nvSpPr>
        <p:spPr>
          <a:xfrm>
            <a:off x="828675" y="2292095"/>
            <a:ext cx="7572375"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4/1/19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491003" y="1600200"/>
            <a:ext cx="4823184"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4/1/19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endParaRPr/>
          </a:p>
        </p:txBody>
      </p:sp>
      <p:sp>
        <p:nvSpPr>
          <p:cNvPr id="3" name="Content Placeholder 2"/>
          <p:cNvSpPr>
            <a:spLocks noGrp="1"/>
          </p:cNvSpPr>
          <p:nvPr>
            <p:ph idx="1"/>
          </p:nvPr>
        </p:nvSpPr>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402B9795-92DC-40DC-A1CA-9A4B349D7824}" type="datetimeFigureOut">
              <a:rPr lang="en-US"/>
              <a:t>4/1/19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2292095"/>
            <a:ext cx="4300538"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4"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grpSp>
        <p:nvGrpSpPr>
          <p:cNvPr id="13"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
        <p:nvSpPr>
          <p:cNvPr id="2" name="Title 1"/>
          <p:cNvSpPr>
            <a:spLocks noGrp="1"/>
          </p:cNvSpPr>
          <p:nvPr>
            <p:ph type="title"/>
          </p:nvPr>
        </p:nvSpPr>
        <p:spPr>
          <a:xfrm>
            <a:off x="828675" y="2971806"/>
            <a:ext cx="7553324"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4/1/19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4/1/19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4/1/19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4/1/19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p:cNvSpPr>
            <a:spLocks noGrp="1"/>
          </p:cNvSpPr>
          <p:nvPr>
            <p:ph idx="1"/>
          </p:nvPr>
        </p:nvSpPr>
        <p:spPr>
          <a:xfrm>
            <a:off x="4231386" y="1600200"/>
            <a:ext cx="4083939"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900" baseline="0">
                <a:solidFill>
                  <a:schemeClr val="tx1">
                    <a:lumMod val="75000"/>
                  </a:schemeClr>
                </a:solidFill>
              </a:defRPr>
            </a:lvl1pPr>
          </a:lstStyle>
          <a:p>
            <a:fld id="{402B9795-92DC-40DC-A1CA-9A4B349D7824}" type="datetimeFigureOut">
              <a:rPr lang="en-US" smtClean="0"/>
              <a:pPr/>
              <a:t>4/1/19</a:t>
            </a:fld>
            <a:endParaRPr lang="en-US"/>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9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9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sciencedirect.com/science/journal/1746809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topics/engineering/optimis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sciencedirect.com/topics/engineering/classification-performance" TargetMode="External"/><Relationship Id="rId5" Type="http://schemas.openxmlformats.org/officeDocument/2006/relationships/hyperlink" Target="https://www.sciencedirect.com/topics/engineering/leaf-node" TargetMode="External"/><Relationship Id="rId4" Type="http://schemas.openxmlformats.org/officeDocument/2006/relationships/hyperlink" Target="https://www.sciencedirect.com/topics/computer-science/additional-constrai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topics/computer-science/outli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sciencedirect.com/topics/computer-science/correct-classification" TargetMode="External"/><Relationship Id="rId4" Type="http://schemas.openxmlformats.org/officeDocument/2006/relationships/hyperlink" Target="https://www.sciencedirect.com/topics/engineering/red-squa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ciencedirect.com/topics/computer-science/predictive-pow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sciencedirect.com/topics/computer-science/subclasses" TargetMode="External"/><Relationship Id="rId3" Type="http://schemas.openxmlformats.org/officeDocument/2006/relationships/hyperlink" Target="https://www.sciencedirect.com/topics/engineering/transplants" TargetMode="External"/><Relationship Id="rId7" Type="http://schemas.openxmlformats.org/officeDocument/2006/relationships/hyperlink" Target="https://www.sciencedirect.com/topics/engineering/key-ris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ciencedirect.com/topics/engineering/random-forest" TargetMode="External"/><Relationship Id="rId5" Type="http://schemas.openxmlformats.org/officeDocument/2006/relationships/hyperlink" Target="https://www.sciencedirect.com/topics/computer-science/decision-trees" TargetMode="External"/><Relationship Id="rId4" Type="http://schemas.openxmlformats.org/officeDocument/2006/relationships/hyperlink" Target="https://www.sciencedirect.com/topics/engineering/datase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irect.com/topics/engineering/key-ris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sciencedirect.com/topics/engineering/black-box-mod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sciencedirect.com/topics/engineering/simulation-tool" TargetMode="External"/><Relationship Id="rId4" Type="http://schemas.openxmlformats.org/officeDocument/2006/relationships/hyperlink" Target="https://www.sciencedirect.com/topics/computer-science/decision-suppor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topics/engineering/datas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sciencedirect.com/topics/engineering/transplants" TargetMode="External"/><Relationship Id="rId4" Type="http://schemas.openxmlformats.org/officeDocument/2006/relationships/hyperlink" Target="https://www.sciencedirect.com/topics/computer-science/subclass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topics/engineering/feature-extraction" TargetMode="External"/><Relationship Id="rId2" Type="http://schemas.openxmlformats.org/officeDocument/2006/relationships/hyperlink" Target="https://www.sciencedirect.com/topics/engineering/classification-task" TargetMode="External"/><Relationship Id="rId1" Type="http://schemas.openxmlformats.org/officeDocument/2006/relationships/slideLayout" Target="../slideLayouts/slideLayout2.xml"/><Relationship Id="rId5" Type="http://schemas.openxmlformats.org/officeDocument/2006/relationships/hyperlink" Target="https://www.sciencedirect.com/topics/engineering/transplants" TargetMode="External"/><Relationship Id="rId4" Type="http://schemas.openxmlformats.org/officeDocument/2006/relationships/hyperlink" Target="https://www.sciencedirect.com/topics/engineering/datas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topics/engineering/leucocy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topics/engineering/key-ris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ciencedirect.com/topics/engineering/making-decision" TargetMode="External"/><Relationship Id="rId4" Type="http://schemas.openxmlformats.org/officeDocument/2006/relationships/hyperlink" Target="https://www.sciencedirect.com/topics/engineering/patient-specif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direct.com/topics/computer-science/subclas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sciencedirect.com/topics/engineering/transplan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topics/computer-science/training-model" TargetMode="External"/><Relationship Id="rId2" Type="http://schemas.openxmlformats.org/officeDocument/2006/relationships/hyperlink" Target="https://www.sciencedirect.com/topics/engineering/binary-variab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3917" y="2596616"/>
            <a:ext cx="4407122" cy="1664768"/>
          </a:xfrm>
        </p:spPr>
        <p:txBody>
          <a:bodyPr anchor="ctr">
            <a:noAutofit/>
          </a:bodyPr>
          <a:lstStyle/>
          <a:p>
            <a:r>
              <a:rPr lang="en-US" sz="2400" dirty="0"/>
              <a:t>﻿Decision tree and random forest models for outcome prediction in antibody incompatible kidney transplantation</a:t>
            </a:r>
          </a:p>
        </p:txBody>
      </p:sp>
      <p:sp>
        <p:nvSpPr>
          <p:cNvPr id="7" name="Subtitle 6"/>
          <p:cNvSpPr>
            <a:spLocks noGrp="1"/>
          </p:cNvSpPr>
          <p:nvPr>
            <p:ph type="subTitle" idx="1"/>
          </p:nvPr>
        </p:nvSpPr>
        <p:spPr>
          <a:xfrm>
            <a:off x="423917" y="4610420"/>
            <a:ext cx="4300538" cy="716674"/>
          </a:xfrm>
        </p:spPr>
        <p:txBody>
          <a:bodyPr>
            <a:normAutofit fontScale="92500" lnSpcReduction="10000"/>
          </a:bodyPr>
          <a:lstStyle/>
          <a:p>
            <a:pPr fontAlgn="ctr"/>
            <a:r>
              <a:rPr lang="en-US" dirty="0">
                <a:hlinkClick r:id="rId3" tooltip="Go to Biomedical Signal Processing and Control on ScienceDirect"/>
              </a:rPr>
              <a:t>Biomedical Signal Processing and Control</a:t>
            </a:r>
            <a:endParaRPr lang="en-US" dirty="0"/>
          </a:p>
          <a:p>
            <a:pPr fontAlgn="ctr"/>
            <a:r>
              <a:rPr lang="en-US" dirty="0"/>
              <a:t>Available online 9 February 2017</a:t>
            </a:r>
          </a:p>
          <a:p>
            <a:r>
              <a:rPr lang="en-US" dirty="0"/>
              <a:t>﻿</a:t>
            </a:r>
            <a:r>
              <a:rPr lang="en-US" dirty="0" err="1"/>
              <a:t>Torgyn</a:t>
            </a:r>
            <a:r>
              <a:rPr lang="en-US" dirty="0"/>
              <a:t> </a:t>
            </a:r>
            <a:r>
              <a:rPr lang="en-US" dirty="0" err="1"/>
              <a:t>Shaikhina</a:t>
            </a:r>
            <a:r>
              <a:rPr lang="en-US" dirty="0"/>
              <a:t>, Dave Lowe, Sunil </a:t>
            </a:r>
            <a:r>
              <a:rPr lang="en-US" dirty="0" err="1"/>
              <a:t>Daga</a:t>
            </a:r>
            <a:r>
              <a:rPr lang="en-US" dirty="0"/>
              <a:t>, David Briggs, Robert Higgins ,Natasha </a:t>
            </a:r>
            <a:r>
              <a:rPr lang="en-US" dirty="0" err="1"/>
              <a:t>Khovanova</a:t>
            </a:r>
            <a:r>
              <a:rPr lang="en-US" dirty="0"/>
              <a:t> </a:t>
            </a:r>
          </a:p>
        </p:txBody>
      </p:sp>
      <p:pic>
        <p:nvPicPr>
          <p:cNvPr id="5" name="Picture 4">
            <a:extLst>
              <a:ext uri="{FF2B5EF4-FFF2-40B4-BE49-F238E27FC236}">
                <a16:creationId xmlns:a16="http://schemas.microsoft.com/office/drawing/2014/main" id="{55742B5C-F992-5C41-BA44-461283768728}"/>
              </a:ext>
            </a:extLst>
          </p:cNvPr>
          <p:cNvPicPr>
            <a:picLocks noChangeAspect="1"/>
          </p:cNvPicPr>
          <p:nvPr/>
        </p:nvPicPr>
        <p:blipFill>
          <a:blip r:embed="rId4"/>
          <a:stretch>
            <a:fillRect/>
          </a:stretch>
        </p:blipFill>
        <p:spPr>
          <a:xfrm>
            <a:off x="4957502" y="2576320"/>
            <a:ext cx="3886282" cy="2123432"/>
          </a:xfrm>
          <a:prstGeom prst="rect">
            <a:avLst/>
          </a:prstGeom>
        </p:spPr>
      </p:pic>
      <p:sp>
        <p:nvSpPr>
          <p:cNvPr id="8" name="Rectangle 7">
            <a:extLst>
              <a:ext uri="{FF2B5EF4-FFF2-40B4-BE49-F238E27FC236}">
                <a16:creationId xmlns:a16="http://schemas.microsoft.com/office/drawing/2014/main" id="{D8537D88-BF8F-AF4A-9461-8727D9C5BB6B}"/>
              </a:ext>
            </a:extLst>
          </p:cNvPr>
          <p:cNvSpPr/>
          <p:nvPr/>
        </p:nvSpPr>
        <p:spPr>
          <a:xfrm>
            <a:off x="5333528" y="4957762"/>
            <a:ext cx="3510256" cy="369332"/>
          </a:xfrm>
          <a:prstGeom prst="rect">
            <a:avLst/>
          </a:prstGeom>
        </p:spPr>
        <p:txBody>
          <a:bodyPr wrap="none">
            <a:spAutoFit/>
          </a:bodyPr>
          <a:lstStyle/>
          <a:p>
            <a:r>
              <a:rPr lang="en-US" dirty="0"/>
              <a:t>Presentation by </a:t>
            </a:r>
            <a:r>
              <a:rPr lang="en-US" dirty="0" err="1"/>
              <a:t>Xiaopeng</a:t>
            </a:r>
            <a:r>
              <a:rPr lang="en-US" dirty="0"/>
              <a:t> Jiang</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966D-F476-734D-A448-8C65691A9361}"/>
              </a:ext>
            </a:extLst>
          </p:cNvPr>
          <p:cNvSpPr>
            <a:spLocks noGrp="1"/>
          </p:cNvSpPr>
          <p:nvPr>
            <p:ph type="title"/>
          </p:nvPr>
        </p:nvSpPr>
        <p:spPr/>
        <p:txBody>
          <a:bodyPr/>
          <a:lstStyle/>
          <a:p>
            <a:r>
              <a:rPr lang="en-US" dirty="0"/>
              <a:t>Decision Tree (DT)</a:t>
            </a:r>
          </a:p>
        </p:txBody>
      </p:sp>
      <p:sp>
        <p:nvSpPr>
          <p:cNvPr id="3" name="Content Placeholder 2">
            <a:extLst>
              <a:ext uri="{FF2B5EF4-FFF2-40B4-BE49-F238E27FC236}">
                <a16:creationId xmlns:a16="http://schemas.microsoft.com/office/drawing/2014/main" id="{63EB5AAA-EBDB-744D-A283-247F4D68F921}"/>
              </a:ext>
            </a:extLst>
          </p:cNvPr>
          <p:cNvSpPr>
            <a:spLocks noGrp="1"/>
          </p:cNvSpPr>
          <p:nvPr>
            <p:ph idx="1"/>
          </p:nvPr>
        </p:nvSpPr>
        <p:spPr/>
        <p:txBody>
          <a:bodyPr>
            <a:normAutofit fontScale="92500" lnSpcReduction="10000"/>
          </a:bodyPr>
          <a:lstStyle/>
          <a:p>
            <a:r>
              <a:rPr lang="en-US" dirty="0"/>
              <a:t>Standard CART algorithm implemented using MATLAB</a:t>
            </a:r>
          </a:p>
          <a:p>
            <a:r>
              <a:rPr lang="en-US" dirty="0"/>
              <a:t>The split </a:t>
            </a:r>
            <a:r>
              <a:rPr lang="en-US" dirty="0">
                <a:hlinkClick r:id="rId3" tooltip="Learn more about Optimisation"/>
              </a:rPr>
              <a:t>optimisation</a:t>
            </a:r>
            <a:r>
              <a:rPr lang="en-US" dirty="0"/>
              <a:t> criterion used in this DT model is the Gini’s Diversity Index (GDI), which is a measure of node impurity. </a:t>
            </a:r>
          </a:p>
          <a:p>
            <a:r>
              <a:rPr lang="en-US" dirty="0"/>
              <a:t>The following </a:t>
            </a:r>
            <a:r>
              <a:rPr lang="en-US" dirty="0">
                <a:hlinkClick r:id="rId4" tooltip="Learn more about Additional Constraint"/>
              </a:rPr>
              <a:t>additional constraints</a:t>
            </a:r>
            <a:r>
              <a:rPr lang="en-US" dirty="0"/>
              <a:t> were imposed on the DT size: minimum 10 observations for the node to become a branch node and at least 1 observation per a </a:t>
            </a:r>
            <a:r>
              <a:rPr lang="en-US" dirty="0">
                <a:hlinkClick r:id="rId5" tooltip="Learn more about Leaf Node"/>
              </a:rPr>
              <a:t>leaf node</a:t>
            </a:r>
            <a:r>
              <a:rPr lang="en-US" dirty="0"/>
              <a:t>. </a:t>
            </a:r>
          </a:p>
          <a:p>
            <a:r>
              <a:rPr lang="en-US" dirty="0"/>
              <a:t>The experiment with DT was repeated 600 times and each time a different data subset was sampled out of the original samples. It was expected to observe high volatility among the performance of those 600 DTs.</a:t>
            </a:r>
          </a:p>
          <a:p>
            <a:r>
              <a:rPr lang="en-US" dirty="0"/>
              <a:t>Pruning is achieved by removing the nodes that have least effect on the overall </a:t>
            </a:r>
            <a:r>
              <a:rPr lang="en-US" dirty="0">
                <a:hlinkClick r:id="rId6" tooltip="Learn more about Classification Performance"/>
              </a:rPr>
              <a:t>classification performance</a:t>
            </a:r>
            <a:r>
              <a:rPr lang="en-US" dirty="0"/>
              <a:t>.</a:t>
            </a:r>
          </a:p>
        </p:txBody>
      </p:sp>
    </p:spTree>
    <p:extLst>
      <p:ext uri="{BB962C8B-B14F-4D97-AF65-F5344CB8AC3E}">
        <p14:creationId xmlns:p14="http://schemas.microsoft.com/office/powerpoint/2010/main" val="218311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4E64-0412-964B-81B9-F122855F093C}"/>
              </a:ext>
            </a:extLst>
          </p:cNvPr>
          <p:cNvSpPr>
            <a:spLocks noGrp="1"/>
          </p:cNvSpPr>
          <p:nvPr>
            <p:ph type="title"/>
          </p:nvPr>
        </p:nvSpPr>
        <p:spPr/>
        <p:txBody>
          <a:bodyPr/>
          <a:lstStyle/>
          <a:p>
            <a:r>
              <a:rPr lang="en-US" dirty="0"/>
              <a:t>Random Forest (RF)</a:t>
            </a:r>
          </a:p>
        </p:txBody>
      </p:sp>
      <p:sp>
        <p:nvSpPr>
          <p:cNvPr id="3" name="Content Placeholder 2">
            <a:extLst>
              <a:ext uri="{FF2B5EF4-FFF2-40B4-BE49-F238E27FC236}">
                <a16:creationId xmlns:a16="http://schemas.microsoft.com/office/drawing/2014/main" id="{52B2AE38-5899-9942-8F1E-BDC017C062C0}"/>
              </a:ext>
            </a:extLst>
          </p:cNvPr>
          <p:cNvSpPr>
            <a:spLocks noGrp="1"/>
          </p:cNvSpPr>
          <p:nvPr>
            <p:ph idx="1"/>
          </p:nvPr>
        </p:nvSpPr>
        <p:spPr>
          <a:xfrm>
            <a:off x="828675" y="1600200"/>
            <a:ext cx="7485512" cy="5181600"/>
          </a:xfrm>
        </p:spPr>
        <p:txBody>
          <a:bodyPr>
            <a:normAutofit fontScale="85000" lnSpcReduction="20000"/>
          </a:bodyPr>
          <a:lstStyle/>
          <a:p>
            <a:r>
              <a:rPr lang="en-US" dirty="0"/>
              <a:t>This aggregate vote of several DTs is inherently less noisy and less susceptible to </a:t>
            </a:r>
            <a:r>
              <a:rPr lang="en-US" dirty="0">
                <a:hlinkClick r:id="rId3" tooltip="Learn more about Outlier"/>
              </a:rPr>
              <a:t>outliers</a:t>
            </a:r>
            <a:r>
              <a:rPr lang="en-US" dirty="0"/>
              <a:t> than a single DT output, which mitigates the volatility due to small data and improves the robustness of predictions </a:t>
            </a:r>
          </a:p>
          <a:p>
            <a:r>
              <a:rPr lang="en-US" dirty="0"/>
              <a:t>The RF was comprised of 600 fully grown trees. This number of trees was selected to correspond to the number of individual DTs considered.</a:t>
            </a:r>
          </a:p>
          <a:p>
            <a:r>
              <a:rPr lang="en-US" dirty="0"/>
              <a:t>The experiment with RF was repeated 10 times to monitor for the variance due to small data.</a:t>
            </a:r>
          </a:p>
          <a:p>
            <a:r>
              <a:rPr lang="en-US" dirty="0"/>
              <a:t>Minimum number of samples per leaf node was increased to 3 in order to compensate for otherwise very large trees grown without pruning</a:t>
            </a:r>
          </a:p>
          <a:p>
            <a:r>
              <a:rPr lang="en-US" dirty="0"/>
              <a:t>Only a subset of 14 original input parameters, i.e. 9 predictor variables, was used. statistically insignificant input parameters were excluded. Out of the nine, six predictor variables were sampled at random for each partial-feature tree in the RF.</a:t>
            </a:r>
          </a:p>
          <a:p>
            <a:r>
              <a:rPr lang="en-US" dirty="0"/>
              <a:t>Variable importance scores for RF was computed through permutation test. </a:t>
            </a:r>
          </a:p>
        </p:txBody>
      </p:sp>
    </p:spTree>
    <p:extLst>
      <p:ext uri="{BB962C8B-B14F-4D97-AF65-F5344CB8AC3E}">
        <p14:creationId xmlns:p14="http://schemas.microsoft.com/office/powerpoint/2010/main" val="265991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E683-8820-D645-B3E5-6E5631D54C8F}"/>
              </a:ext>
            </a:extLst>
          </p:cNvPr>
          <p:cNvSpPr>
            <a:spLocks noGrp="1"/>
          </p:cNvSpPr>
          <p:nvPr>
            <p:ph type="title"/>
          </p:nvPr>
        </p:nvSpPr>
        <p:spPr/>
        <p:txBody>
          <a:bodyPr/>
          <a:lstStyle/>
          <a:p>
            <a:r>
              <a:rPr lang="en-US" dirty="0"/>
              <a:t>Results - ﻿Decision Tree (DT) model</a:t>
            </a:r>
          </a:p>
        </p:txBody>
      </p:sp>
      <p:pic>
        <p:nvPicPr>
          <p:cNvPr id="4" name="Picture 3">
            <a:extLst>
              <a:ext uri="{FF2B5EF4-FFF2-40B4-BE49-F238E27FC236}">
                <a16:creationId xmlns:a16="http://schemas.microsoft.com/office/drawing/2014/main" id="{E77BE4D0-282B-F24E-8601-370C61965CB2}"/>
              </a:ext>
            </a:extLst>
          </p:cNvPr>
          <p:cNvPicPr>
            <a:picLocks noChangeAspect="1"/>
          </p:cNvPicPr>
          <p:nvPr/>
        </p:nvPicPr>
        <p:blipFill>
          <a:blip r:embed="rId3"/>
          <a:stretch>
            <a:fillRect/>
          </a:stretch>
        </p:blipFill>
        <p:spPr>
          <a:xfrm>
            <a:off x="645090" y="1901558"/>
            <a:ext cx="7853819" cy="4214427"/>
          </a:xfrm>
          <a:prstGeom prst="rect">
            <a:avLst/>
          </a:prstGeom>
        </p:spPr>
      </p:pic>
    </p:spTree>
    <p:extLst>
      <p:ext uri="{BB962C8B-B14F-4D97-AF65-F5344CB8AC3E}">
        <p14:creationId xmlns:p14="http://schemas.microsoft.com/office/powerpoint/2010/main" val="280833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E683-8820-D645-B3E5-6E5631D54C8F}"/>
              </a:ext>
            </a:extLst>
          </p:cNvPr>
          <p:cNvSpPr>
            <a:spLocks noGrp="1"/>
          </p:cNvSpPr>
          <p:nvPr>
            <p:ph type="title"/>
          </p:nvPr>
        </p:nvSpPr>
        <p:spPr/>
        <p:txBody>
          <a:bodyPr/>
          <a:lstStyle/>
          <a:p>
            <a:r>
              <a:rPr lang="en-US" dirty="0"/>
              <a:t>Results - ﻿Decision Tree (DT) model</a:t>
            </a:r>
          </a:p>
        </p:txBody>
      </p:sp>
      <p:pic>
        <p:nvPicPr>
          <p:cNvPr id="6" name="Picture 5">
            <a:extLst>
              <a:ext uri="{FF2B5EF4-FFF2-40B4-BE49-F238E27FC236}">
                <a16:creationId xmlns:a16="http://schemas.microsoft.com/office/drawing/2014/main" id="{15053B66-38FC-2447-AABE-66440B2D098E}"/>
              </a:ext>
            </a:extLst>
          </p:cNvPr>
          <p:cNvPicPr>
            <a:picLocks noChangeAspect="1"/>
          </p:cNvPicPr>
          <p:nvPr/>
        </p:nvPicPr>
        <p:blipFill rotWithShape="1">
          <a:blip r:embed="rId3"/>
          <a:srcRect l="4354" r="4547" b="8871"/>
          <a:stretch/>
        </p:blipFill>
        <p:spPr>
          <a:xfrm>
            <a:off x="714103" y="1413376"/>
            <a:ext cx="7819728" cy="4262164"/>
          </a:xfrm>
          <a:prstGeom prst="rect">
            <a:avLst/>
          </a:prstGeom>
        </p:spPr>
      </p:pic>
      <p:sp>
        <p:nvSpPr>
          <p:cNvPr id="8" name="Rectangle 7">
            <a:extLst>
              <a:ext uri="{FF2B5EF4-FFF2-40B4-BE49-F238E27FC236}">
                <a16:creationId xmlns:a16="http://schemas.microsoft.com/office/drawing/2014/main" id="{99BC08FA-028F-4644-93DE-CBBC2575FA72}"/>
              </a:ext>
            </a:extLst>
          </p:cNvPr>
          <p:cNvSpPr/>
          <p:nvPr/>
        </p:nvSpPr>
        <p:spPr>
          <a:xfrm>
            <a:off x="609030" y="5631995"/>
            <a:ext cx="7924801" cy="1200329"/>
          </a:xfrm>
          <a:prstGeom prst="rect">
            <a:avLst/>
          </a:prstGeom>
        </p:spPr>
        <p:txBody>
          <a:bodyPr wrap="square">
            <a:spAutoFit/>
          </a:bodyPr>
          <a:lstStyle/>
          <a:p>
            <a:r>
              <a:rPr lang="en-US" dirty="0">
                <a:solidFill>
                  <a:srgbClr val="323232"/>
                </a:solidFill>
                <a:latin typeface="NexusSerif"/>
              </a:rPr>
              <a:t>The green squares correspond to </a:t>
            </a:r>
            <a:r>
              <a:rPr lang="en-US" i="1" dirty="0">
                <a:solidFill>
                  <a:srgbClr val="323232"/>
                </a:solidFill>
                <a:latin typeface="NexusSerif"/>
              </a:rPr>
              <a:t>TP</a:t>
            </a:r>
            <a:r>
              <a:rPr lang="en-US" dirty="0">
                <a:solidFill>
                  <a:srgbClr val="323232"/>
                </a:solidFill>
                <a:latin typeface="NexusSerif"/>
              </a:rPr>
              <a:t> and </a:t>
            </a:r>
            <a:r>
              <a:rPr lang="en-US" i="1" dirty="0">
                <a:solidFill>
                  <a:srgbClr val="323232"/>
                </a:solidFill>
                <a:latin typeface="NexusSerif"/>
              </a:rPr>
              <a:t>TN</a:t>
            </a:r>
            <a:r>
              <a:rPr lang="en-US" dirty="0">
                <a:solidFill>
                  <a:srgbClr val="323232"/>
                </a:solidFill>
                <a:latin typeface="NexusSerif"/>
              </a:rPr>
              <a:t> values, and the </a:t>
            </a:r>
            <a:r>
              <a:rPr lang="en-US" dirty="0">
                <a:solidFill>
                  <a:srgbClr val="0C7DBB"/>
                </a:solidFill>
                <a:latin typeface="NexusSerif"/>
                <a:hlinkClick r:id="rId4" tooltip="Learn more about Red Square"/>
              </a:rPr>
              <a:t>red squares</a:t>
            </a:r>
            <a:r>
              <a:rPr lang="en-US" dirty="0">
                <a:solidFill>
                  <a:srgbClr val="323232"/>
                </a:solidFill>
                <a:latin typeface="NexusSerif"/>
              </a:rPr>
              <a:t> represent </a:t>
            </a:r>
            <a:r>
              <a:rPr lang="en-US" i="1" dirty="0">
                <a:solidFill>
                  <a:srgbClr val="323232"/>
                </a:solidFill>
                <a:latin typeface="NexusSerif"/>
              </a:rPr>
              <a:t>FP</a:t>
            </a:r>
            <a:r>
              <a:rPr lang="en-US" dirty="0">
                <a:solidFill>
                  <a:srgbClr val="323232"/>
                </a:solidFill>
                <a:latin typeface="NexusSerif"/>
              </a:rPr>
              <a:t> and </a:t>
            </a:r>
            <a:r>
              <a:rPr lang="en-US" i="1" dirty="0">
                <a:solidFill>
                  <a:srgbClr val="323232"/>
                </a:solidFill>
                <a:latin typeface="NexusSerif"/>
              </a:rPr>
              <a:t>FN</a:t>
            </a:r>
            <a:r>
              <a:rPr lang="en-US" dirty="0">
                <a:solidFill>
                  <a:srgbClr val="323232"/>
                </a:solidFill>
                <a:latin typeface="NexusSerif"/>
              </a:rPr>
              <a:t> values. The four grey squares (from the top right, clockwise) represent the </a:t>
            </a:r>
            <a:r>
              <a:rPr lang="en-US" i="1" dirty="0">
                <a:solidFill>
                  <a:srgbClr val="323232"/>
                </a:solidFill>
                <a:latin typeface="NexusSerif"/>
              </a:rPr>
              <a:t>NPV</a:t>
            </a:r>
            <a:r>
              <a:rPr lang="en-US" dirty="0">
                <a:solidFill>
                  <a:srgbClr val="323232"/>
                </a:solidFill>
                <a:latin typeface="NexusSerif"/>
              </a:rPr>
              <a:t>, </a:t>
            </a:r>
            <a:r>
              <a:rPr lang="en-US" i="1" dirty="0">
                <a:solidFill>
                  <a:srgbClr val="323232"/>
                </a:solidFill>
                <a:latin typeface="NexusSerif"/>
              </a:rPr>
              <a:t>PPV</a:t>
            </a:r>
            <a:r>
              <a:rPr lang="en-US" dirty="0">
                <a:solidFill>
                  <a:srgbClr val="323232"/>
                </a:solidFill>
                <a:latin typeface="NexusSerif"/>
              </a:rPr>
              <a:t> (or precision), Sensitivity and Specificity. The blue square provides the overall </a:t>
            </a:r>
            <a:r>
              <a:rPr lang="en-US" dirty="0">
                <a:solidFill>
                  <a:srgbClr val="0C7DBB"/>
                </a:solidFill>
                <a:latin typeface="NexusSerif"/>
                <a:hlinkClick r:id="rId5" tooltip="Learn more about Correct Classification"/>
              </a:rPr>
              <a:t>Correct Classification</a:t>
            </a:r>
            <a:r>
              <a:rPr lang="en-US" dirty="0">
                <a:solidFill>
                  <a:srgbClr val="323232"/>
                </a:solidFill>
                <a:latin typeface="NexusSerif"/>
              </a:rPr>
              <a:t> Rate, </a:t>
            </a:r>
            <a:r>
              <a:rPr lang="en-US" i="1" dirty="0">
                <a:solidFill>
                  <a:srgbClr val="323232"/>
                </a:solidFill>
                <a:latin typeface="NexusSerif"/>
              </a:rPr>
              <a:t>C</a:t>
            </a:r>
            <a:r>
              <a:rPr lang="en-US" dirty="0">
                <a:solidFill>
                  <a:srgbClr val="323232"/>
                </a:solidFill>
                <a:latin typeface="NexusSerif"/>
              </a:rPr>
              <a:t>. </a:t>
            </a:r>
            <a:endParaRPr lang="en-US" dirty="0"/>
          </a:p>
        </p:txBody>
      </p:sp>
    </p:spTree>
    <p:extLst>
      <p:ext uri="{BB962C8B-B14F-4D97-AF65-F5344CB8AC3E}">
        <p14:creationId xmlns:p14="http://schemas.microsoft.com/office/powerpoint/2010/main" val="21026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9AE-A5F9-5341-93CC-99398804EC3C}"/>
              </a:ext>
            </a:extLst>
          </p:cNvPr>
          <p:cNvSpPr>
            <a:spLocks noGrp="1"/>
          </p:cNvSpPr>
          <p:nvPr>
            <p:ph type="title"/>
          </p:nvPr>
        </p:nvSpPr>
        <p:spPr/>
        <p:txBody>
          <a:bodyPr/>
          <a:lstStyle/>
          <a:p>
            <a:r>
              <a:rPr lang="en-US" dirty="0"/>
              <a:t>Results - ﻿Decision Tree (DT) model</a:t>
            </a:r>
          </a:p>
        </p:txBody>
      </p:sp>
      <p:pic>
        <p:nvPicPr>
          <p:cNvPr id="4" name="Picture 3">
            <a:extLst>
              <a:ext uri="{FF2B5EF4-FFF2-40B4-BE49-F238E27FC236}">
                <a16:creationId xmlns:a16="http://schemas.microsoft.com/office/drawing/2014/main" id="{E9EA8DE7-96E5-E842-A07E-4F49B0CA5598}"/>
              </a:ext>
            </a:extLst>
          </p:cNvPr>
          <p:cNvPicPr>
            <a:picLocks noChangeAspect="1"/>
          </p:cNvPicPr>
          <p:nvPr/>
        </p:nvPicPr>
        <p:blipFill>
          <a:blip r:embed="rId3"/>
          <a:stretch>
            <a:fillRect/>
          </a:stretch>
        </p:blipFill>
        <p:spPr>
          <a:xfrm>
            <a:off x="665370" y="1600200"/>
            <a:ext cx="7648817" cy="3959388"/>
          </a:xfrm>
          <a:prstGeom prst="rect">
            <a:avLst/>
          </a:prstGeom>
        </p:spPr>
      </p:pic>
      <p:sp>
        <p:nvSpPr>
          <p:cNvPr id="5" name="Rectangle 4">
            <a:extLst>
              <a:ext uri="{FF2B5EF4-FFF2-40B4-BE49-F238E27FC236}">
                <a16:creationId xmlns:a16="http://schemas.microsoft.com/office/drawing/2014/main" id="{FDCA9D3E-5EB2-3F41-91EC-848029F83A37}"/>
              </a:ext>
            </a:extLst>
          </p:cNvPr>
          <p:cNvSpPr/>
          <p:nvPr/>
        </p:nvSpPr>
        <p:spPr>
          <a:xfrm>
            <a:off x="1687947" y="5802868"/>
            <a:ext cx="1989775" cy="369332"/>
          </a:xfrm>
          <a:prstGeom prst="rect">
            <a:avLst/>
          </a:prstGeom>
        </p:spPr>
        <p:txBody>
          <a:bodyPr wrap="none">
            <a:spAutoFit/>
          </a:bodyPr>
          <a:lstStyle/>
          <a:p>
            <a:r>
              <a:rPr lang="en-US" dirty="0"/>
              <a:t>﻿ </a:t>
            </a:r>
            <a:r>
              <a:rPr lang="en-US" dirty="0" err="1"/>
              <a:t>AUC</a:t>
            </a:r>
            <a:r>
              <a:rPr lang="en-US" baseline="-25000" dirty="0" err="1"/>
              <a:t>train</a:t>
            </a:r>
            <a:r>
              <a:rPr lang="en-US" baseline="-25000" dirty="0"/>
              <a:t> </a:t>
            </a:r>
            <a:r>
              <a:rPr lang="en-US" dirty="0"/>
              <a:t>= 0.849 </a:t>
            </a:r>
          </a:p>
        </p:txBody>
      </p:sp>
      <p:sp>
        <p:nvSpPr>
          <p:cNvPr id="6" name="Rectangle 5">
            <a:extLst>
              <a:ext uri="{FF2B5EF4-FFF2-40B4-BE49-F238E27FC236}">
                <a16:creationId xmlns:a16="http://schemas.microsoft.com/office/drawing/2014/main" id="{CA8DEB00-19A3-7241-B4E0-C48B07897A47}"/>
              </a:ext>
            </a:extLst>
          </p:cNvPr>
          <p:cNvSpPr/>
          <p:nvPr/>
        </p:nvSpPr>
        <p:spPr>
          <a:xfrm>
            <a:off x="5761132" y="5801960"/>
            <a:ext cx="1793311" cy="369332"/>
          </a:xfrm>
          <a:prstGeom prst="rect">
            <a:avLst/>
          </a:prstGeom>
        </p:spPr>
        <p:txBody>
          <a:bodyPr wrap="none">
            <a:spAutoFit/>
          </a:bodyPr>
          <a:lstStyle/>
          <a:p>
            <a:r>
              <a:rPr lang="en-US" dirty="0"/>
              <a:t>﻿</a:t>
            </a:r>
            <a:r>
              <a:rPr lang="en-US" dirty="0" err="1"/>
              <a:t>AUC</a:t>
            </a:r>
            <a:r>
              <a:rPr lang="en-US" baseline="-25000" dirty="0" err="1"/>
              <a:t>test</a:t>
            </a:r>
            <a:r>
              <a:rPr lang="en-US" dirty="0"/>
              <a:t> = 0.854</a:t>
            </a:r>
          </a:p>
        </p:txBody>
      </p:sp>
    </p:spTree>
    <p:extLst>
      <p:ext uri="{BB962C8B-B14F-4D97-AF65-F5344CB8AC3E}">
        <p14:creationId xmlns:p14="http://schemas.microsoft.com/office/powerpoint/2010/main" val="147247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9AE-A5F9-5341-93CC-99398804EC3C}"/>
              </a:ext>
            </a:extLst>
          </p:cNvPr>
          <p:cNvSpPr>
            <a:spLocks noGrp="1"/>
          </p:cNvSpPr>
          <p:nvPr>
            <p:ph type="title"/>
          </p:nvPr>
        </p:nvSpPr>
        <p:spPr/>
        <p:txBody>
          <a:bodyPr/>
          <a:lstStyle/>
          <a:p>
            <a:r>
              <a:rPr lang="en-US" dirty="0"/>
              <a:t>Results - ﻿Decision Tree (DT) model</a:t>
            </a:r>
          </a:p>
        </p:txBody>
      </p:sp>
      <p:pic>
        <p:nvPicPr>
          <p:cNvPr id="7" name="Picture 6">
            <a:extLst>
              <a:ext uri="{FF2B5EF4-FFF2-40B4-BE49-F238E27FC236}">
                <a16:creationId xmlns:a16="http://schemas.microsoft.com/office/drawing/2014/main" id="{BFF7787A-6DD2-B449-A2F5-310DE0BB6B90}"/>
              </a:ext>
            </a:extLst>
          </p:cNvPr>
          <p:cNvPicPr>
            <a:picLocks noChangeAspect="1"/>
          </p:cNvPicPr>
          <p:nvPr/>
        </p:nvPicPr>
        <p:blipFill>
          <a:blip r:embed="rId3"/>
          <a:stretch>
            <a:fillRect/>
          </a:stretch>
        </p:blipFill>
        <p:spPr>
          <a:xfrm>
            <a:off x="3436495" y="1590454"/>
            <a:ext cx="5549572" cy="3799825"/>
          </a:xfrm>
          <a:prstGeom prst="rect">
            <a:avLst/>
          </a:prstGeom>
        </p:spPr>
      </p:pic>
      <p:sp>
        <p:nvSpPr>
          <p:cNvPr id="8" name="Rectangle 7">
            <a:extLst>
              <a:ext uri="{FF2B5EF4-FFF2-40B4-BE49-F238E27FC236}">
                <a16:creationId xmlns:a16="http://schemas.microsoft.com/office/drawing/2014/main" id="{DAEA27B1-F7CE-7F47-A454-7D1EB5AF277C}"/>
              </a:ext>
            </a:extLst>
          </p:cNvPr>
          <p:cNvSpPr/>
          <p:nvPr/>
        </p:nvSpPr>
        <p:spPr>
          <a:xfrm>
            <a:off x="199157" y="1753849"/>
            <a:ext cx="3158640" cy="4794997"/>
          </a:xfrm>
          <a:prstGeom prst="rect">
            <a:avLst/>
          </a:prstGeom>
        </p:spPr>
        <p:txBody>
          <a:bodyPr vert="horz" lIns="0" tIns="45720" rIns="0" bIns="45720" rtlCol="0">
            <a:normAutofit/>
          </a:bodyPr>
          <a:lstStyle/>
          <a:p>
            <a:pPr marL="171450" indent="-171450" defTabSz="685800">
              <a:lnSpc>
                <a:spcPct val="90000"/>
              </a:lnSpc>
              <a:spcBef>
                <a:spcPts val="1350"/>
              </a:spcBef>
              <a:buFont typeface="Wingdings" panose="05000000000000000000" pitchFamily="2" charset="2"/>
              <a:buChar char="§"/>
            </a:pPr>
            <a:r>
              <a:rPr lang="en-US" sz="2000" dirty="0"/>
              <a:t>Considerable volatility in performance and structure could be observed among the 600 DTs</a:t>
            </a:r>
          </a:p>
          <a:p>
            <a:pPr marL="171450" indent="-171450" defTabSz="685800">
              <a:lnSpc>
                <a:spcPct val="90000"/>
              </a:lnSpc>
              <a:spcBef>
                <a:spcPts val="1350"/>
              </a:spcBef>
              <a:buFont typeface="Wingdings" panose="05000000000000000000" pitchFamily="2" charset="2"/>
              <a:buChar char="§"/>
            </a:pPr>
            <a:r>
              <a:rPr lang="en-US" sz="2000" dirty="0"/>
              <a:t>14 out of 600 DTs used the same 6 variables for classification</a:t>
            </a:r>
          </a:p>
          <a:p>
            <a:pPr marL="171450" indent="-171450" defTabSz="685800">
              <a:lnSpc>
                <a:spcPct val="90000"/>
              </a:lnSpc>
              <a:spcBef>
                <a:spcPts val="1350"/>
              </a:spcBef>
              <a:buFont typeface="Wingdings" panose="05000000000000000000" pitchFamily="2" charset="2"/>
              <a:buChar char="§"/>
            </a:pPr>
            <a:r>
              <a:rPr lang="en-US" sz="2000" dirty="0"/>
              <a:t>Those 14 DTs based on the 6 variables identified in our DT model have a significantly higher </a:t>
            </a:r>
            <a:r>
              <a:rPr lang="en-US" sz="2000" dirty="0">
                <a:hlinkClick r:id="rId4" tooltip="Learn more about Predictive Power"/>
              </a:rPr>
              <a:t>predictive power</a:t>
            </a:r>
            <a:r>
              <a:rPr lang="en-US" sz="2000" dirty="0"/>
              <a:t>(p &lt; 0.002).</a:t>
            </a:r>
          </a:p>
        </p:txBody>
      </p:sp>
      <p:sp>
        <p:nvSpPr>
          <p:cNvPr id="11" name="Rectangle 10">
            <a:extLst>
              <a:ext uri="{FF2B5EF4-FFF2-40B4-BE49-F238E27FC236}">
                <a16:creationId xmlns:a16="http://schemas.microsoft.com/office/drawing/2014/main" id="{9AF8445C-B08C-FB40-863A-A3BE15FE74E0}"/>
              </a:ext>
            </a:extLst>
          </p:cNvPr>
          <p:cNvSpPr/>
          <p:nvPr/>
        </p:nvSpPr>
        <p:spPr>
          <a:xfrm>
            <a:off x="3387777" y="5417831"/>
            <a:ext cx="5706968" cy="1200329"/>
          </a:xfrm>
          <a:prstGeom prst="rect">
            <a:avLst/>
          </a:prstGeom>
        </p:spPr>
        <p:txBody>
          <a:bodyPr wrap="square">
            <a:spAutoFit/>
          </a:bodyPr>
          <a:lstStyle/>
          <a:p>
            <a:r>
              <a:rPr lang="en-US" dirty="0">
                <a:solidFill>
                  <a:srgbClr val="323232"/>
                </a:solidFill>
                <a:latin typeface="NexusSerif"/>
              </a:rPr>
              <a:t>Wilcoxon rank sum test for median </a:t>
            </a:r>
            <a:r>
              <a:rPr lang="en-US" i="1" dirty="0">
                <a:solidFill>
                  <a:srgbClr val="323232"/>
                </a:solidFill>
                <a:latin typeface="NexusSerif"/>
              </a:rPr>
              <a:t>C</a:t>
            </a:r>
            <a:r>
              <a:rPr lang="en-US" dirty="0">
                <a:solidFill>
                  <a:srgbClr val="323232"/>
                </a:solidFill>
                <a:latin typeface="NexusSerif"/>
              </a:rPr>
              <a:t> based on 600 DTs and on the subset of DTs with repeating pattern. The DTs are of identical training parameters and design and only vary in the split between training and testing subsets.</a:t>
            </a:r>
            <a:endParaRPr lang="en-US" dirty="0"/>
          </a:p>
        </p:txBody>
      </p:sp>
    </p:spTree>
    <p:extLst>
      <p:ext uri="{BB962C8B-B14F-4D97-AF65-F5344CB8AC3E}">
        <p14:creationId xmlns:p14="http://schemas.microsoft.com/office/powerpoint/2010/main" val="359454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9AE-A5F9-5341-93CC-99398804EC3C}"/>
              </a:ext>
            </a:extLst>
          </p:cNvPr>
          <p:cNvSpPr>
            <a:spLocks noGrp="1"/>
          </p:cNvSpPr>
          <p:nvPr>
            <p:ph type="title"/>
          </p:nvPr>
        </p:nvSpPr>
        <p:spPr/>
        <p:txBody>
          <a:bodyPr/>
          <a:lstStyle/>
          <a:p>
            <a:r>
              <a:rPr lang="en-US" dirty="0"/>
              <a:t>Results - Random Forest (RF) model</a:t>
            </a:r>
          </a:p>
        </p:txBody>
      </p:sp>
      <p:pic>
        <p:nvPicPr>
          <p:cNvPr id="3" name="Picture 2">
            <a:extLst>
              <a:ext uri="{FF2B5EF4-FFF2-40B4-BE49-F238E27FC236}">
                <a16:creationId xmlns:a16="http://schemas.microsoft.com/office/drawing/2014/main" id="{03FB2DE3-D265-1842-ABFE-BA2E3561858A}"/>
              </a:ext>
            </a:extLst>
          </p:cNvPr>
          <p:cNvPicPr>
            <a:picLocks noChangeAspect="1"/>
          </p:cNvPicPr>
          <p:nvPr/>
        </p:nvPicPr>
        <p:blipFill rotWithShape="1">
          <a:blip r:embed="rId3"/>
          <a:srcRect l="4615" r="4537" b="9964"/>
          <a:stretch/>
        </p:blipFill>
        <p:spPr>
          <a:xfrm>
            <a:off x="829244" y="1912149"/>
            <a:ext cx="7485512" cy="4042211"/>
          </a:xfrm>
          <a:prstGeom prst="rect">
            <a:avLst/>
          </a:prstGeom>
        </p:spPr>
      </p:pic>
    </p:spTree>
    <p:extLst>
      <p:ext uri="{BB962C8B-B14F-4D97-AF65-F5344CB8AC3E}">
        <p14:creationId xmlns:p14="http://schemas.microsoft.com/office/powerpoint/2010/main" val="6437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9AE-A5F9-5341-93CC-99398804EC3C}"/>
              </a:ext>
            </a:extLst>
          </p:cNvPr>
          <p:cNvSpPr>
            <a:spLocks noGrp="1"/>
          </p:cNvSpPr>
          <p:nvPr>
            <p:ph type="title"/>
          </p:nvPr>
        </p:nvSpPr>
        <p:spPr/>
        <p:txBody>
          <a:bodyPr/>
          <a:lstStyle/>
          <a:p>
            <a:r>
              <a:rPr lang="en-US" dirty="0"/>
              <a:t>Results - Random Forest (RF) model</a:t>
            </a:r>
          </a:p>
        </p:txBody>
      </p:sp>
      <p:pic>
        <p:nvPicPr>
          <p:cNvPr id="4" name="Picture 3">
            <a:extLst>
              <a:ext uri="{FF2B5EF4-FFF2-40B4-BE49-F238E27FC236}">
                <a16:creationId xmlns:a16="http://schemas.microsoft.com/office/drawing/2014/main" id="{D3060FD8-A2E3-2F4F-9BFC-5BFD1C015CB5}"/>
              </a:ext>
            </a:extLst>
          </p:cNvPr>
          <p:cNvPicPr>
            <a:picLocks noChangeAspect="1"/>
          </p:cNvPicPr>
          <p:nvPr/>
        </p:nvPicPr>
        <p:blipFill>
          <a:blip r:embed="rId3"/>
          <a:stretch>
            <a:fillRect/>
          </a:stretch>
        </p:blipFill>
        <p:spPr>
          <a:xfrm>
            <a:off x="503833" y="1616439"/>
            <a:ext cx="7885304" cy="4139784"/>
          </a:xfrm>
          <a:prstGeom prst="rect">
            <a:avLst/>
          </a:prstGeom>
        </p:spPr>
      </p:pic>
      <p:sp>
        <p:nvSpPr>
          <p:cNvPr id="5" name="Rectangle 4">
            <a:extLst>
              <a:ext uri="{FF2B5EF4-FFF2-40B4-BE49-F238E27FC236}">
                <a16:creationId xmlns:a16="http://schemas.microsoft.com/office/drawing/2014/main" id="{9E7965FF-8717-EB48-875B-87A7DA54D354}"/>
              </a:ext>
            </a:extLst>
          </p:cNvPr>
          <p:cNvSpPr/>
          <p:nvPr/>
        </p:nvSpPr>
        <p:spPr>
          <a:xfrm>
            <a:off x="5569192" y="5874069"/>
            <a:ext cx="1926236" cy="369332"/>
          </a:xfrm>
          <a:prstGeom prst="rect">
            <a:avLst/>
          </a:prstGeom>
        </p:spPr>
        <p:txBody>
          <a:bodyPr wrap="square">
            <a:spAutoFit/>
          </a:bodyPr>
          <a:lstStyle/>
          <a:p>
            <a:r>
              <a:rPr lang="en-US" dirty="0"/>
              <a:t>﻿</a:t>
            </a:r>
            <a:r>
              <a:rPr lang="en-US" dirty="0" err="1"/>
              <a:t>AUC</a:t>
            </a:r>
            <a:r>
              <a:rPr lang="en-US" baseline="-25000" dirty="0" err="1"/>
              <a:t>test</a:t>
            </a:r>
            <a:r>
              <a:rPr lang="en-US" dirty="0"/>
              <a:t> = 0.819</a:t>
            </a:r>
          </a:p>
        </p:txBody>
      </p:sp>
      <p:sp>
        <p:nvSpPr>
          <p:cNvPr id="6" name="Rectangle 5">
            <a:extLst>
              <a:ext uri="{FF2B5EF4-FFF2-40B4-BE49-F238E27FC236}">
                <a16:creationId xmlns:a16="http://schemas.microsoft.com/office/drawing/2014/main" id="{AEDB0E59-CDB8-BB4C-80D8-654AE528D267}"/>
              </a:ext>
            </a:extLst>
          </p:cNvPr>
          <p:cNvSpPr/>
          <p:nvPr/>
        </p:nvSpPr>
        <p:spPr>
          <a:xfrm>
            <a:off x="1687947" y="5862828"/>
            <a:ext cx="1886863" cy="369332"/>
          </a:xfrm>
          <a:prstGeom prst="rect">
            <a:avLst/>
          </a:prstGeom>
        </p:spPr>
        <p:txBody>
          <a:bodyPr wrap="none">
            <a:spAutoFit/>
          </a:bodyPr>
          <a:lstStyle/>
          <a:p>
            <a:r>
              <a:rPr lang="en-US" dirty="0"/>
              <a:t>﻿ </a:t>
            </a:r>
            <a:r>
              <a:rPr lang="en-US" dirty="0" err="1"/>
              <a:t>AUC</a:t>
            </a:r>
            <a:r>
              <a:rPr lang="en-US" baseline="-25000" dirty="0" err="1"/>
              <a:t>train</a:t>
            </a:r>
            <a:r>
              <a:rPr lang="en-US" baseline="-25000" dirty="0"/>
              <a:t> </a:t>
            </a:r>
            <a:r>
              <a:rPr lang="en-US" dirty="0"/>
              <a:t>= 0.914</a:t>
            </a:r>
          </a:p>
        </p:txBody>
      </p:sp>
    </p:spTree>
    <p:extLst>
      <p:ext uri="{BB962C8B-B14F-4D97-AF65-F5344CB8AC3E}">
        <p14:creationId xmlns:p14="http://schemas.microsoft.com/office/powerpoint/2010/main" val="4404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9AE-A5F9-5341-93CC-99398804EC3C}"/>
              </a:ext>
            </a:extLst>
          </p:cNvPr>
          <p:cNvSpPr>
            <a:spLocks noGrp="1"/>
          </p:cNvSpPr>
          <p:nvPr>
            <p:ph type="title"/>
          </p:nvPr>
        </p:nvSpPr>
        <p:spPr/>
        <p:txBody>
          <a:bodyPr/>
          <a:lstStyle/>
          <a:p>
            <a:r>
              <a:rPr lang="en-US" dirty="0"/>
              <a:t>Results - Random Forest (RF) model</a:t>
            </a:r>
          </a:p>
        </p:txBody>
      </p:sp>
      <p:pic>
        <p:nvPicPr>
          <p:cNvPr id="3" name="Picture 2">
            <a:extLst>
              <a:ext uri="{FF2B5EF4-FFF2-40B4-BE49-F238E27FC236}">
                <a16:creationId xmlns:a16="http://schemas.microsoft.com/office/drawing/2014/main" id="{0CEE31A6-52A0-6B43-BEAE-1C1ACC9B6DEF}"/>
              </a:ext>
            </a:extLst>
          </p:cNvPr>
          <p:cNvPicPr>
            <a:picLocks noChangeAspect="1"/>
          </p:cNvPicPr>
          <p:nvPr/>
        </p:nvPicPr>
        <p:blipFill>
          <a:blip r:embed="rId3"/>
          <a:stretch>
            <a:fillRect/>
          </a:stretch>
        </p:blipFill>
        <p:spPr>
          <a:xfrm>
            <a:off x="1306233" y="1424473"/>
            <a:ext cx="6473661" cy="4369720"/>
          </a:xfrm>
          <a:prstGeom prst="rect">
            <a:avLst/>
          </a:prstGeom>
        </p:spPr>
      </p:pic>
      <p:sp>
        <p:nvSpPr>
          <p:cNvPr id="6" name="Rectangle 5">
            <a:extLst>
              <a:ext uri="{FF2B5EF4-FFF2-40B4-BE49-F238E27FC236}">
                <a16:creationId xmlns:a16="http://schemas.microsoft.com/office/drawing/2014/main" id="{CE63DB19-042A-CC4A-A68F-1A18169CDB19}"/>
              </a:ext>
            </a:extLst>
          </p:cNvPr>
          <p:cNvSpPr/>
          <p:nvPr/>
        </p:nvSpPr>
        <p:spPr>
          <a:xfrm>
            <a:off x="607840" y="5937509"/>
            <a:ext cx="7921563" cy="923330"/>
          </a:xfrm>
          <a:prstGeom prst="rect">
            <a:avLst/>
          </a:prstGeom>
        </p:spPr>
        <p:txBody>
          <a:bodyPr wrap="square">
            <a:spAutoFit/>
          </a:bodyPr>
          <a:lstStyle/>
          <a:p>
            <a:r>
              <a:rPr lang="en-US" dirty="0">
                <a:solidFill>
                  <a:srgbClr val="2E2E2E"/>
                </a:solidFill>
                <a:latin typeface="NexusSerif"/>
              </a:rPr>
              <a:t>Experiment with RF was repeated 10 times in order to determine whether the consistency improved compared to the DT model. The results showed significantly reduced variance (</a:t>
            </a:r>
            <a:r>
              <a:rPr lang="en-US" dirty="0" err="1">
                <a:solidFill>
                  <a:srgbClr val="2E2E2E"/>
                </a:solidFill>
                <a:latin typeface="NexusSerif"/>
              </a:rPr>
              <a:t>σ</a:t>
            </a:r>
            <a:r>
              <a:rPr lang="en-US" dirty="0">
                <a:solidFill>
                  <a:srgbClr val="2E2E2E"/>
                </a:solidFill>
                <a:latin typeface="NexusSerif"/>
              </a:rPr>
              <a:t> = 0.002), and overall consistently high performance </a:t>
            </a:r>
            <a:endParaRPr lang="en-US" dirty="0"/>
          </a:p>
        </p:txBody>
      </p:sp>
    </p:spTree>
    <p:extLst>
      <p:ext uri="{BB962C8B-B14F-4D97-AF65-F5344CB8AC3E}">
        <p14:creationId xmlns:p14="http://schemas.microsoft.com/office/powerpoint/2010/main" val="276971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9AE-A5F9-5341-93CC-99398804EC3C}"/>
              </a:ext>
            </a:extLst>
          </p:cNvPr>
          <p:cNvSpPr>
            <a:spLocks noGrp="1"/>
          </p:cNvSpPr>
          <p:nvPr>
            <p:ph type="title"/>
          </p:nvPr>
        </p:nvSpPr>
        <p:spPr>
          <a:xfrm>
            <a:off x="828675" y="33910"/>
            <a:ext cx="7485512" cy="1096962"/>
          </a:xfrm>
        </p:spPr>
        <p:txBody>
          <a:bodyPr/>
          <a:lstStyle/>
          <a:p>
            <a:r>
              <a:rPr lang="en-US" dirty="0"/>
              <a:t>Results – DT vs RF</a:t>
            </a:r>
          </a:p>
        </p:txBody>
      </p:sp>
      <p:pic>
        <p:nvPicPr>
          <p:cNvPr id="8" name="Picture 7" descr="A screenshot of a cell phone&#10;&#10;Description automatically generated">
            <a:extLst>
              <a:ext uri="{FF2B5EF4-FFF2-40B4-BE49-F238E27FC236}">
                <a16:creationId xmlns:a16="http://schemas.microsoft.com/office/drawing/2014/main" id="{A0B74324-8A82-674D-BFFD-9DDD444FF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17" y="1676400"/>
            <a:ext cx="8784366" cy="4574500"/>
          </a:xfrm>
          <a:prstGeom prst="rect">
            <a:avLst/>
          </a:prstGeom>
        </p:spPr>
      </p:pic>
    </p:spTree>
    <p:extLst>
      <p:ext uri="{BB962C8B-B14F-4D97-AF65-F5344CB8AC3E}">
        <p14:creationId xmlns:p14="http://schemas.microsoft.com/office/powerpoint/2010/main" val="226816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200" dirty="0"/>
              <a:t>Highlights</a:t>
            </a:r>
          </a:p>
        </p:txBody>
      </p:sp>
      <p:sp>
        <p:nvSpPr>
          <p:cNvPr id="14" name="Content Placeholder 13"/>
          <p:cNvSpPr>
            <a:spLocks noGrp="1"/>
          </p:cNvSpPr>
          <p:nvPr>
            <p:ph idx="1"/>
          </p:nvPr>
        </p:nvSpPr>
        <p:spPr>
          <a:xfrm>
            <a:off x="828676" y="1640840"/>
            <a:ext cx="7485511" cy="4572000"/>
          </a:xfrm>
        </p:spPr>
        <p:txBody>
          <a:bodyPr>
            <a:normAutofit/>
          </a:bodyPr>
          <a:lstStyle/>
          <a:p>
            <a:r>
              <a:rPr lang="en-US" sz="2200" dirty="0"/>
              <a:t>Explored the potential of Decision Tree (DT) and Random Forest (RF) classification models that predict early antibody-incompatible kidney </a:t>
            </a:r>
            <a:r>
              <a:rPr lang="en-US" sz="2200" dirty="0">
                <a:hlinkClick r:id="rId3" tooltip="Learn more about Transplants"/>
              </a:rPr>
              <a:t>transplant</a:t>
            </a:r>
            <a:r>
              <a:rPr lang="en-US" sz="2200" dirty="0"/>
              <a:t> rejection.</a:t>
            </a:r>
          </a:p>
          <a:p>
            <a:r>
              <a:rPr lang="en-US" sz="2200" dirty="0"/>
              <a:t>The models were trained on a </a:t>
            </a:r>
            <a:r>
              <a:rPr lang="en-US" sz="2200" u="sng" dirty="0"/>
              <a:t>small clinical </a:t>
            </a:r>
            <a:r>
              <a:rPr lang="en-US" sz="2200" u="sng" dirty="0">
                <a:hlinkClick r:id="rId4" tooltip="Learn more about Dataset">
                  <a:extLst>
                    <a:ext uri="{A12FA001-AC4F-418D-AE19-62706E023703}">
                      <ahyp:hlinkClr xmlns:ahyp="http://schemas.microsoft.com/office/drawing/2018/hyperlinkcolor" val="tx"/>
                    </a:ext>
                  </a:extLst>
                </a:hlinkClick>
              </a:rPr>
              <a:t>dataset</a:t>
            </a:r>
            <a:r>
              <a:rPr lang="en-US" sz="2200" dirty="0"/>
              <a:t> of 80 samples of pre-transplant characteristics.</a:t>
            </a:r>
          </a:p>
          <a:p>
            <a:r>
              <a:rPr lang="en-US" sz="2200" dirty="0">
                <a:hlinkClick r:id="rId5" tooltip="Learn more about Decision Trees"/>
              </a:rPr>
              <a:t>Decision Tree</a:t>
            </a:r>
            <a:r>
              <a:rPr lang="en-US" sz="2200" dirty="0"/>
              <a:t> and </a:t>
            </a:r>
            <a:r>
              <a:rPr lang="en-US" sz="2200" dirty="0">
                <a:hlinkClick r:id="rId6" tooltip="Learn more about Random Forest"/>
              </a:rPr>
              <a:t>Random Forest</a:t>
            </a:r>
            <a:r>
              <a:rPr lang="en-US" sz="2200" dirty="0"/>
              <a:t> classifiers achieved 85% accuracy.</a:t>
            </a:r>
          </a:p>
          <a:p>
            <a:r>
              <a:rPr lang="en-US" sz="2200" dirty="0"/>
              <a:t>The models identified </a:t>
            </a:r>
            <a:r>
              <a:rPr lang="en-US" sz="2200" dirty="0">
                <a:hlinkClick r:id="rId7" tooltip="Learn more about Key Risk"/>
              </a:rPr>
              <a:t>key risk</a:t>
            </a:r>
            <a:r>
              <a:rPr lang="en-US" sz="2200" dirty="0"/>
              <a:t> factors, including specific IgG </a:t>
            </a:r>
            <a:r>
              <a:rPr lang="en-US" sz="2200" dirty="0">
                <a:hlinkClick r:id="rId8" tooltip="Learn more about Subclasses"/>
              </a:rPr>
              <a:t>subclass</a:t>
            </a:r>
            <a:r>
              <a:rPr lang="en-US" sz="2200" dirty="0"/>
              <a:t> levels.</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F18D-84DD-E648-9B42-3186BEEC38BE}"/>
              </a:ext>
            </a:extLst>
          </p:cNvPr>
          <p:cNvSpPr>
            <a:spLocks noGrp="1"/>
          </p:cNvSpPr>
          <p:nvPr>
            <p:ph type="title"/>
          </p:nvPr>
        </p:nvSpPr>
        <p:spPr/>
        <p:txBody>
          <a:bodyPr/>
          <a:lstStyle/>
          <a:p>
            <a:r>
              <a:rPr lang="en-US" dirty="0"/>
              <a:t>Results – Predictors</a:t>
            </a:r>
          </a:p>
        </p:txBody>
      </p:sp>
      <p:sp>
        <p:nvSpPr>
          <p:cNvPr id="3" name="Content Placeholder 2">
            <a:extLst>
              <a:ext uri="{FF2B5EF4-FFF2-40B4-BE49-F238E27FC236}">
                <a16:creationId xmlns:a16="http://schemas.microsoft.com/office/drawing/2014/main" id="{7DC74E76-47AD-9140-98AC-5065229293AC}"/>
              </a:ext>
            </a:extLst>
          </p:cNvPr>
          <p:cNvSpPr>
            <a:spLocks noGrp="1"/>
          </p:cNvSpPr>
          <p:nvPr>
            <p:ph idx="1"/>
          </p:nvPr>
        </p:nvSpPr>
        <p:spPr>
          <a:xfrm>
            <a:off x="828675" y="5684838"/>
            <a:ext cx="7486650" cy="487362"/>
          </a:xfrm>
        </p:spPr>
        <p:txBody>
          <a:bodyPr>
            <a:normAutofit fontScale="70000" lnSpcReduction="20000"/>
          </a:bodyPr>
          <a:lstStyle/>
          <a:p>
            <a:pPr marL="0" indent="0">
              <a:buNone/>
            </a:pPr>
            <a:r>
              <a:rPr lang="en-US" dirty="0"/>
              <a:t>IgG4 is a </a:t>
            </a:r>
            <a:r>
              <a:rPr lang="en-US" dirty="0">
                <a:hlinkClick r:id="rId3" tooltip="Learn more about Key Risk"/>
              </a:rPr>
              <a:t>key risk</a:t>
            </a:r>
            <a:r>
              <a:rPr lang="en-US" dirty="0"/>
              <a:t> factor in kidney rejection in early post-transplant period</a:t>
            </a:r>
          </a:p>
        </p:txBody>
      </p:sp>
      <p:pic>
        <p:nvPicPr>
          <p:cNvPr id="6" name="Picture 5">
            <a:extLst>
              <a:ext uri="{FF2B5EF4-FFF2-40B4-BE49-F238E27FC236}">
                <a16:creationId xmlns:a16="http://schemas.microsoft.com/office/drawing/2014/main" id="{B886F13F-C1FE-FD40-9133-F0545EB0EDA9}"/>
              </a:ext>
            </a:extLst>
          </p:cNvPr>
          <p:cNvPicPr>
            <a:picLocks noChangeAspect="1"/>
          </p:cNvPicPr>
          <p:nvPr/>
        </p:nvPicPr>
        <p:blipFill rotWithShape="1">
          <a:blip r:embed="rId4"/>
          <a:srcRect b="4794"/>
          <a:stretch/>
        </p:blipFill>
        <p:spPr>
          <a:xfrm>
            <a:off x="0" y="1403865"/>
            <a:ext cx="9144000" cy="3856112"/>
          </a:xfrm>
          <a:prstGeom prst="rect">
            <a:avLst/>
          </a:prstGeom>
        </p:spPr>
      </p:pic>
    </p:spTree>
    <p:extLst>
      <p:ext uri="{BB962C8B-B14F-4D97-AF65-F5344CB8AC3E}">
        <p14:creationId xmlns:p14="http://schemas.microsoft.com/office/powerpoint/2010/main" val="414687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1A9C-D5DF-DE4C-82C9-E5FDD58BA48D}"/>
              </a:ext>
            </a:extLst>
          </p:cNvPr>
          <p:cNvSpPr>
            <a:spLocks noGrp="1"/>
          </p:cNvSpPr>
          <p:nvPr>
            <p:ph type="title"/>
          </p:nvPr>
        </p:nvSpPr>
        <p:spPr/>
        <p:txBody>
          <a:bodyPr/>
          <a:lstStyle/>
          <a:p>
            <a:r>
              <a:rPr lang="en-US" dirty="0"/>
              <a:t> Discussion</a:t>
            </a:r>
          </a:p>
        </p:txBody>
      </p:sp>
      <p:sp>
        <p:nvSpPr>
          <p:cNvPr id="3" name="Content Placeholder 2">
            <a:extLst>
              <a:ext uri="{FF2B5EF4-FFF2-40B4-BE49-F238E27FC236}">
                <a16:creationId xmlns:a16="http://schemas.microsoft.com/office/drawing/2014/main" id="{3C817757-DBF9-B440-B272-386BD7DB6D6F}"/>
              </a:ext>
            </a:extLst>
          </p:cNvPr>
          <p:cNvSpPr>
            <a:spLocks noGrp="1"/>
          </p:cNvSpPr>
          <p:nvPr>
            <p:ph idx="1"/>
          </p:nvPr>
        </p:nvSpPr>
        <p:spPr>
          <a:xfrm>
            <a:off x="828675" y="1600199"/>
            <a:ext cx="7486650" cy="5327375"/>
          </a:xfrm>
        </p:spPr>
        <p:txBody>
          <a:bodyPr>
            <a:normAutofit/>
          </a:bodyPr>
          <a:lstStyle/>
          <a:p>
            <a:r>
              <a:rPr lang="en-US" sz="2000" dirty="0"/>
              <a:t>The proposed models outperform previous models reviewed. </a:t>
            </a:r>
          </a:p>
          <a:p>
            <a:r>
              <a:rPr lang="en-US" sz="2000" dirty="0"/>
              <a:t>The superiority of the DT model is that it was also able to determine the level of antibodies associated with ABMR, which conventional statistical methods were unable to provide.  </a:t>
            </a:r>
          </a:p>
          <a:p>
            <a:r>
              <a:rPr lang="en-US" sz="2000" dirty="0"/>
              <a:t>The RF model provides an extension to the DT model with the purpose of improving the robustness of the classification tool. A RF is so-called </a:t>
            </a:r>
            <a:r>
              <a:rPr lang="en-US" sz="2000" dirty="0">
                <a:hlinkClick r:id="rId3" tooltip="Learn more about Black-Box Model"/>
              </a:rPr>
              <a:t>black-box model</a:t>
            </a:r>
            <a:r>
              <a:rPr lang="en-US" sz="2000" dirty="0"/>
              <a:t> and less interpretable than DT, but allows for better consistency of results and robustness of predictions. </a:t>
            </a:r>
          </a:p>
          <a:p>
            <a:r>
              <a:rPr lang="en-US" sz="2000" dirty="0"/>
              <a:t>When used for clinical </a:t>
            </a:r>
            <a:r>
              <a:rPr lang="en-US" sz="2000" dirty="0">
                <a:hlinkClick r:id="rId4" tooltip="Learn more about Decision Supports"/>
              </a:rPr>
              <a:t>decision support</a:t>
            </a:r>
            <a:r>
              <a:rPr lang="en-US" sz="2000" dirty="0"/>
              <a:t>, our models can provide a </a:t>
            </a:r>
            <a:r>
              <a:rPr lang="en-US" sz="2000" dirty="0">
                <a:hlinkClick r:id="rId5" tooltip="Learn more about Simulation Tool"/>
              </a:rPr>
              <a:t>simulation tool</a:t>
            </a:r>
            <a:r>
              <a:rPr lang="en-US" sz="2000" dirty="0"/>
              <a:t> to explore various clinical scenarios and identify patients at risk of ABMR prior to the operation, and thus leaving more time to make essential adjustment to treatment.</a:t>
            </a:r>
          </a:p>
          <a:p>
            <a:r>
              <a:rPr lang="en-US" sz="2000" dirty="0"/>
              <a:t> This single-</a:t>
            </a:r>
            <a:r>
              <a:rPr lang="en-US" sz="2000" dirty="0" err="1"/>
              <a:t>centre</a:t>
            </a:r>
            <a:r>
              <a:rPr lang="en-US" sz="2000" dirty="0"/>
              <a:t> study may not </a:t>
            </a:r>
            <a:r>
              <a:rPr lang="en-US" sz="2000" dirty="0" err="1"/>
              <a:t>generalise</a:t>
            </a:r>
            <a:r>
              <a:rPr lang="en-US" sz="2000" dirty="0"/>
              <a:t> on a larger population in and outside of the United Kingdom.</a:t>
            </a:r>
          </a:p>
        </p:txBody>
      </p:sp>
    </p:spTree>
    <p:extLst>
      <p:ext uri="{BB962C8B-B14F-4D97-AF65-F5344CB8AC3E}">
        <p14:creationId xmlns:p14="http://schemas.microsoft.com/office/powerpoint/2010/main" val="48710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1A9C-D5DF-DE4C-82C9-E5FDD58BA48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C817757-DBF9-B440-B272-386BD7DB6D6F}"/>
              </a:ext>
            </a:extLst>
          </p:cNvPr>
          <p:cNvSpPr>
            <a:spLocks noGrp="1"/>
          </p:cNvSpPr>
          <p:nvPr>
            <p:ph idx="1"/>
          </p:nvPr>
        </p:nvSpPr>
        <p:spPr>
          <a:xfrm>
            <a:off x="828675" y="1600200"/>
            <a:ext cx="7486650" cy="4936067"/>
          </a:xfrm>
        </p:spPr>
        <p:txBody>
          <a:bodyPr>
            <a:normAutofit/>
          </a:bodyPr>
          <a:lstStyle/>
          <a:p>
            <a:r>
              <a:rPr lang="en-US" sz="1800" dirty="0"/>
              <a:t>Graphical and easily-interpretable DT model based on14 clinical baseline characteristics of a small </a:t>
            </a:r>
            <a:r>
              <a:rPr lang="en-US" sz="1800" dirty="0">
                <a:hlinkClick r:id="rId3" tooltip="Learn more about Dataset"/>
              </a:rPr>
              <a:t>dataset</a:t>
            </a:r>
            <a:r>
              <a:rPr lang="en-US" sz="1800" dirty="0"/>
              <a:t> of 80 samples revealed that the highest MFI DSA levels, the total IgG4 </a:t>
            </a:r>
            <a:r>
              <a:rPr lang="en-US" sz="1800" dirty="0">
                <a:hlinkClick r:id="rId4" tooltip="Learn more about Subclasses"/>
              </a:rPr>
              <a:t>subclass</a:t>
            </a:r>
            <a:r>
              <a:rPr lang="en-US" sz="1800" dirty="0"/>
              <a:t> MFI and the number of HLA mismatches are the highest discriminating factors between ABMR + </a:t>
            </a:r>
            <a:r>
              <a:rPr lang="en-US" sz="1800" dirty="0" err="1"/>
              <a:t>ve</a:t>
            </a:r>
            <a:r>
              <a:rPr lang="en-US" sz="1800" dirty="0"/>
              <a:t> and ABMR-</a:t>
            </a:r>
            <a:r>
              <a:rPr lang="en-US" sz="1800" dirty="0" err="1"/>
              <a:t>ve</a:t>
            </a:r>
            <a:r>
              <a:rPr lang="en-US" sz="1800" dirty="0"/>
              <a:t> patients.</a:t>
            </a:r>
          </a:p>
          <a:p>
            <a:r>
              <a:rPr lang="en-US" sz="1800" dirty="0"/>
              <a:t>Patients with (a) the highest MFI DSA levels below 1062 belong to the ABMR-</a:t>
            </a:r>
            <a:r>
              <a:rPr lang="en-US" sz="1800" dirty="0" err="1"/>
              <a:t>ve</a:t>
            </a:r>
            <a:r>
              <a:rPr lang="en-US" sz="1800" dirty="0"/>
              <a:t> group (rejection rate of 0%), while those with (b) the highest MFI DSA levels ≥1062 AND the total IgG4 subclass MFI level ≥80 have a high likelihood of early ABMR (rejection rate of 85%). Similarly, patients in (b) with 4 or 5 HLA mismatches are likely to develop ABMR (rejection rate of 85%).</a:t>
            </a:r>
          </a:p>
          <a:p>
            <a:r>
              <a:rPr lang="en-US" sz="1800" dirty="0"/>
              <a:t>RF model of 600 bagged DTs, which provided a robust classification with 85% accurate predictions in determining the acute ABMR of kidney </a:t>
            </a:r>
            <a:r>
              <a:rPr lang="en-US" sz="1800" dirty="0">
                <a:hlinkClick r:id="rId5" tooltip="Learn more about Transplants"/>
              </a:rPr>
              <a:t>transplants</a:t>
            </a:r>
            <a:r>
              <a:rPr lang="en-US" sz="1800" dirty="0"/>
              <a:t> for each individual patient </a:t>
            </a:r>
            <a:r>
              <a:rPr lang="en-US" sz="1800" dirty="0" err="1"/>
              <a:t>characterised</a:t>
            </a:r>
            <a:r>
              <a:rPr lang="en-US" sz="1800" dirty="0"/>
              <a:t> by the presence of DSAs with high MFI levels, high IgG4 subclass MFI levels and a large number of HLA mismatches.</a:t>
            </a:r>
          </a:p>
        </p:txBody>
      </p:sp>
    </p:spTree>
    <p:extLst>
      <p:ext uri="{BB962C8B-B14F-4D97-AF65-F5344CB8AC3E}">
        <p14:creationId xmlns:p14="http://schemas.microsoft.com/office/powerpoint/2010/main" val="393842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creenshot&#10;&#10;Description automatically generated">
            <a:extLst>
              <a:ext uri="{FF2B5EF4-FFF2-40B4-BE49-F238E27FC236}">
                <a16:creationId xmlns:a16="http://schemas.microsoft.com/office/drawing/2014/main" id="{2EE165D6-DF0A-CD4B-9AD3-412D99D93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41" y="1784075"/>
            <a:ext cx="8247380" cy="3925956"/>
          </a:xfrm>
          <a:prstGeom prst="rect">
            <a:avLst/>
          </a:prstGeom>
        </p:spPr>
      </p:pic>
      <p:sp>
        <p:nvSpPr>
          <p:cNvPr id="12" name="Title 11">
            <a:extLst>
              <a:ext uri="{FF2B5EF4-FFF2-40B4-BE49-F238E27FC236}">
                <a16:creationId xmlns:a16="http://schemas.microsoft.com/office/drawing/2014/main" id="{C77953AC-2A05-D445-8995-5216FE6C848A}"/>
              </a:ext>
            </a:extLst>
          </p:cNvPr>
          <p:cNvSpPr>
            <a:spLocks noGrp="1"/>
          </p:cNvSpPr>
          <p:nvPr>
            <p:ph type="title"/>
          </p:nvPr>
        </p:nvSpPr>
        <p:spPr/>
        <p:txBody>
          <a:bodyPr>
            <a:normAutofit/>
          </a:bodyPr>
          <a:lstStyle/>
          <a:p>
            <a:r>
              <a:rPr lang="en-US" sz="3200" dirty="0"/>
              <a:t>Graphical Abstract</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1A9C-D5DF-DE4C-82C9-E5FDD58BA48D}"/>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C817757-DBF9-B440-B272-386BD7DB6D6F}"/>
              </a:ext>
            </a:extLst>
          </p:cNvPr>
          <p:cNvSpPr>
            <a:spLocks noGrp="1"/>
          </p:cNvSpPr>
          <p:nvPr>
            <p:ph idx="1"/>
          </p:nvPr>
        </p:nvSpPr>
        <p:spPr>
          <a:xfrm>
            <a:off x="828674" y="1600200"/>
            <a:ext cx="7565517" cy="4572000"/>
          </a:xfrm>
        </p:spPr>
        <p:txBody>
          <a:bodyPr>
            <a:normAutofit fontScale="92500" lnSpcReduction="10000"/>
          </a:bodyPr>
          <a:lstStyle/>
          <a:p>
            <a:r>
              <a:rPr lang="en-US" dirty="0"/>
              <a:t>DTs are particularly well suited for clinical </a:t>
            </a:r>
            <a:r>
              <a:rPr lang="en-US" dirty="0">
                <a:hlinkClick r:id="rId2" tooltip="Learn more about Classification Task"/>
              </a:rPr>
              <a:t>classification task</a:t>
            </a:r>
            <a:r>
              <a:rPr lang="en-US" dirty="0"/>
              <a:t>. DTs are easy to interpret by non-statistician and are intuitive to follow. They cope with missing values and are able to combine different data types into a single model, whilst also performing an automatic principal </a:t>
            </a:r>
            <a:r>
              <a:rPr lang="en-US" dirty="0">
                <a:hlinkClick r:id="rId3" tooltip="Learn more about Feature Extraction"/>
              </a:rPr>
              <a:t>feature selection</a:t>
            </a:r>
            <a:endParaRPr lang="en-US" dirty="0"/>
          </a:p>
          <a:p>
            <a:r>
              <a:rPr lang="en-US" dirty="0"/>
              <a:t>Organ transplantation can dramatically improve patients’ quality of life, often offering the only solution for their survival.</a:t>
            </a:r>
          </a:p>
          <a:p>
            <a:r>
              <a:rPr lang="en-US" dirty="0"/>
              <a:t>This area, however, does not generate large patient </a:t>
            </a:r>
            <a:r>
              <a:rPr lang="en-US" dirty="0">
                <a:hlinkClick r:id="rId4" tooltip="Learn more about Dataset"/>
              </a:rPr>
              <a:t>datasets</a:t>
            </a:r>
            <a:r>
              <a:rPr lang="en-US" dirty="0"/>
              <a:t> due to the severity of accompanying diseases and the complexity of clinical operations, thus preventing wide application of ML techniques for the prediction of </a:t>
            </a:r>
            <a:r>
              <a:rPr lang="en-US" dirty="0">
                <a:hlinkClick r:id="rId5" tooltip="Learn more about Transplants"/>
              </a:rPr>
              <a:t>transplant</a:t>
            </a:r>
            <a:r>
              <a:rPr lang="en-US" dirty="0"/>
              <a:t> outcomes. </a:t>
            </a:r>
          </a:p>
        </p:txBody>
      </p:sp>
    </p:spTree>
    <p:extLst>
      <p:ext uri="{BB962C8B-B14F-4D97-AF65-F5344CB8AC3E}">
        <p14:creationId xmlns:p14="http://schemas.microsoft.com/office/powerpoint/2010/main" val="182720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5C2D-4FC9-324D-B627-E8D74C5F979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C0D0C48-3F5E-9047-A9E1-197D44458E48}"/>
              </a:ext>
            </a:extLst>
          </p:cNvPr>
          <p:cNvSpPr>
            <a:spLocks noGrp="1"/>
          </p:cNvSpPr>
          <p:nvPr>
            <p:ph idx="1"/>
          </p:nvPr>
        </p:nvSpPr>
        <p:spPr>
          <a:xfrm>
            <a:off x="828675" y="1600200"/>
            <a:ext cx="4483554" cy="5181600"/>
          </a:xfrm>
        </p:spPr>
        <p:txBody>
          <a:bodyPr>
            <a:normAutofit fontScale="92500" lnSpcReduction="10000"/>
          </a:bodyPr>
          <a:lstStyle/>
          <a:p>
            <a:r>
              <a:rPr lang="en-US" sz="1800" dirty="0"/>
              <a:t>For a successful transplantation outcome, the recipient and donor should be matched for tissue proteins called human </a:t>
            </a:r>
            <a:r>
              <a:rPr lang="en-US" sz="1800" dirty="0">
                <a:hlinkClick r:id="rId3" tooltip="Learn more about Leucocyte"/>
              </a:rPr>
              <a:t>leukocyte</a:t>
            </a:r>
            <a:r>
              <a:rPr lang="zh-CN" altLang="en-US" sz="1800" dirty="0"/>
              <a:t> </a:t>
            </a:r>
            <a:r>
              <a:rPr lang="en-US" sz="1800" dirty="0"/>
              <a:t>antigen (HLA). </a:t>
            </a:r>
          </a:p>
          <a:p>
            <a:r>
              <a:rPr lang="en-US" sz="1800" dirty="0"/>
              <a:t>HLA mismatches between the transplant recipient and their donor may cause the development of antibodies against HLA, which can subsequently lead to transplant failure. </a:t>
            </a:r>
          </a:p>
          <a:p>
            <a:r>
              <a:rPr lang="en-US" sz="1800" dirty="0"/>
              <a:t> Antibody incompatible transplantation (AIT), now well-established, allows one to decrease DSA (donor-specific antibodies) levels prior to transplantation and operate on patients with HLA mismatches. However, complete elimination of DSAs and immunological memory is not practical. </a:t>
            </a:r>
          </a:p>
          <a:p>
            <a:r>
              <a:rPr lang="en-US" sz="1800" dirty="0"/>
              <a:t>Among isotypes of HLA antibodies, Immunoglobulin IgG is predominant and is considered to be the agent of humoral rejection.</a:t>
            </a:r>
          </a:p>
          <a:p>
            <a:endParaRPr lang="en-US" sz="1800" dirty="0"/>
          </a:p>
        </p:txBody>
      </p:sp>
      <p:pic>
        <p:nvPicPr>
          <p:cNvPr id="5" name="Picture 4">
            <a:extLst>
              <a:ext uri="{FF2B5EF4-FFF2-40B4-BE49-F238E27FC236}">
                <a16:creationId xmlns:a16="http://schemas.microsoft.com/office/drawing/2014/main" id="{916927AE-09BC-A246-B406-896DDFAACEE3}"/>
              </a:ext>
            </a:extLst>
          </p:cNvPr>
          <p:cNvPicPr>
            <a:picLocks noChangeAspect="1"/>
          </p:cNvPicPr>
          <p:nvPr/>
        </p:nvPicPr>
        <p:blipFill>
          <a:blip r:embed="rId4"/>
          <a:stretch>
            <a:fillRect/>
          </a:stretch>
        </p:blipFill>
        <p:spPr>
          <a:xfrm>
            <a:off x="5427089" y="1269119"/>
            <a:ext cx="3125662" cy="3997241"/>
          </a:xfrm>
          <a:prstGeom prst="rect">
            <a:avLst/>
          </a:prstGeom>
        </p:spPr>
      </p:pic>
      <p:sp>
        <p:nvSpPr>
          <p:cNvPr id="6" name="Rectangle 5">
            <a:extLst>
              <a:ext uri="{FF2B5EF4-FFF2-40B4-BE49-F238E27FC236}">
                <a16:creationId xmlns:a16="http://schemas.microsoft.com/office/drawing/2014/main" id="{FBCF1A2F-AD7A-7645-AA90-27909352C558}"/>
              </a:ext>
            </a:extLst>
          </p:cNvPr>
          <p:cNvSpPr/>
          <p:nvPr/>
        </p:nvSpPr>
        <p:spPr>
          <a:xfrm>
            <a:off x="5427089" y="5289517"/>
            <a:ext cx="3219059" cy="1569660"/>
          </a:xfrm>
          <a:prstGeom prst="rect">
            <a:avLst/>
          </a:prstGeom>
        </p:spPr>
        <p:txBody>
          <a:bodyPr wrap="square">
            <a:spAutoFit/>
          </a:bodyPr>
          <a:lstStyle/>
          <a:p>
            <a:r>
              <a:rPr lang="en-US" sz="1600" b="1" dirty="0">
                <a:solidFill>
                  <a:srgbClr val="222222"/>
                </a:solidFill>
                <a:latin typeface="Arial" panose="020B0604020202020204" pitchFamily="34" charset="0"/>
              </a:rPr>
              <a:t>A simple example of HLA antigen causing rejection</a:t>
            </a:r>
            <a:r>
              <a:rPr lang="en-US" sz="1600" dirty="0">
                <a:solidFill>
                  <a:srgbClr val="222222"/>
                </a:solidFill>
                <a:latin typeface="Arial" panose="020B0604020202020204" pitchFamily="34" charset="0"/>
              </a:rPr>
              <a:t> </a:t>
            </a:r>
            <a:br>
              <a:rPr lang="en-US" sz="1600" dirty="0"/>
            </a:br>
            <a:r>
              <a:rPr lang="en-US" sz="1600" dirty="0">
                <a:solidFill>
                  <a:srgbClr val="222222"/>
                </a:solidFill>
                <a:latin typeface="Arial" panose="020B0604020202020204" pitchFamily="34" charset="0"/>
              </a:rPr>
              <a:t>A1, A2, B7, B8 do not cause reaction because they are in both donor and recipient, DR2 and DR3 are found on lymphoid cells</a:t>
            </a:r>
            <a:endParaRPr lang="en-US" sz="1600" dirty="0"/>
          </a:p>
        </p:txBody>
      </p:sp>
    </p:spTree>
    <p:extLst>
      <p:ext uri="{BB962C8B-B14F-4D97-AF65-F5344CB8AC3E}">
        <p14:creationId xmlns:p14="http://schemas.microsoft.com/office/powerpoint/2010/main" val="154399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1A9C-D5DF-DE4C-82C9-E5FDD58BA48D}"/>
              </a:ext>
            </a:extLst>
          </p:cNvPr>
          <p:cNvSpPr>
            <a:spLocks noGrp="1"/>
          </p:cNvSpPr>
          <p:nvPr>
            <p:ph type="title"/>
          </p:nvPr>
        </p:nvSpPr>
        <p:spPr/>
        <p:txBody>
          <a:bodyPr/>
          <a:lstStyle/>
          <a:p>
            <a:r>
              <a:rPr lang="en-US" dirty="0"/>
              <a:t>Other Studies</a:t>
            </a:r>
          </a:p>
        </p:txBody>
      </p:sp>
      <p:pic>
        <p:nvPicPr>
          <p:cNvPr id="21" name="Picture 20">
            <a:extLst>
              <a:ext uri="{FF2B5EF4-FFF2-40B4-BE49-F238E27FC236}">
                <a16:creationId xmlns:a16="http://schemas.microsoft.com/office/drawing/2014/main" id="{76E69A72-C1C2-CC46-856D-0D5E94F007A1}"/>
              </a:ext>
            </a:extLst>
          </p:cNvPr>
          <p:cNvPicPr>
            <a:picLocks noChangeAspect="1"/>
          </p:cNvPicPr>
          <p:nvPr/>
        </p:nvPicPr>
        <p:blipFill>
          <a:blip r:embed="rId3"/>
          <a:stretch>
            <a:fillRect/>
          </a:stretch>
        </p:blipFill>
        <p:spPr>
          <a:xfrm>
            <a:off x="416422" y="1742174"/>
            <a:ext cx="8311155" cy="4123261"/>
          </a:xfrm>
          <a:prstGeom prst="rect">
            <a:avLst/>
          </a:prstGeom>
        </p:spPr>
      </p:pic>
    </p:spTree>
    <p:extLst>
      <p:ext uri="{BB962C8B-B14F-4D97-AF65-F5344CB8AC3E}">
        <p14:creationId xmlns:p14="http://schemas.microsoft.com/office/powerpoint/2010/main" val="33518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1A9C-D5DF-DE4C-82C9-E5FDD58BA48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C817757-DBF9-B440-B272-386BD7DB6D6F}"/>
              </a:ext>
            </a:extLst>
          </p:cNvPr>
          <p:cNvSpPr>
            <a:spLocks noGrp="1"/>
          </p:cNvSpPr>
          <p:nvPr>
            <p:ph idx="1"/>
          </p:nvPr>
        </p:nvSpPr>
        <p:spPr>
          <a:xfrm>
            <a:off x="828674" y="1600200"/>
            <a:ext cx="7773459" cy="4572000"/>
          </a:xfrm>
        </p:spPr>
        <p:txBody>
          <a:bodyPr>
            <a:normAutofit/>
          </a:bodyPr>
          <a:lstStyle/>
          <a:p>
            <a:r>
              <a:rPr lang="en-US" sz="2200" dirty="0"/>
              <a:t>Small-data applications of ML models for </a:t>
            </a:r>
            <a:r>
              <a:rPr lang="en-US" sz="2200" i="1" dirty="0"/>
              <a:t>classification </a:t>
            </a:r>
            <a:r>
              <a:rPr lang="en-US" sz="2200" dirty="0"/>
              <a:t>tasks. for early prediction of acute antibody-mediated rejection (ABMR) in kidney transplantation based on pre-operative (baseline) clinical indicators.</a:t>
            </a:r>
          </a:p>
          <a:p>
            <a:r>
              <a:rPr lang="en-US" sz="2200" dirty="0"/>
              <a:t>Confirm the </a:t>
            </a:r>
            <a:r>
              <a:rPr lang="en-US" sz="2200" dirty="0">
                <a:hlinkClick r:id="rId3" tooltip="Learn more about Key Risk"/>
              </a:rPr>
              <a:t>key risk</a:t>
            </a:r>
            <a:r>
              <a:rPr lang="en-US" sz="2200" dirty="0"/>
              <a:t> factors associated with early (within first 30 days following the transplantation) ABMR and to find baseline </a:t>
            </a:r>
            <a:r>
              <a:rPr lang="en-US" sz="2200" i="1" dirty="0"/>
              <a:t>levels</a:t>
            </a:r>
            <a:r>
              <a:rPr lang="en-US" sz="2200" dirty="0"/>
              <a:t> of DSAs</a:t>
            </a:r>
            <a:r>
              <a:rPr lang="en-US" dirty="0"/>
              <a:t> (donor-specific antibodies)</a:t>
            </a:r>
            <a:r>
              <a:rPr lang="en-US" sz="2200" dirty="0"/>
              <a:t> for </a:t>
            </a:r>
            <a:r>
              <a:rPr lang="en-US" sz="2200" i="1" dirty="0"/>
              <a:t>safe transplantation</a:t>
            </a:r>
          </a:p>
          <a:p>
            <a:r>
              <a:rPr lang="en-US" sz="2200" dirty="0"/>
              <a:t>Produce an accurate </a:t>
            </a:r>
            <a:r>
              <a:rPr lang="en-US" sz="2200" dirty="0">
                <a:hlinkClick r:id="rId4" tooltip="Learn more about Patient Specific"/>
              </a:rPr>
              <a:t>patient-specific</a:t>
            </a:r>
            <a:r>
              <a:rPr lang="en-US" sz="2200" dirty="0"/>
              <a:t> predictive model using DT and RF-based methods in order to support clinical </a:t>
            </a:r>
            <a:r>
              <a:rPr lang="en-US" sz="2200" dirty="0">
                <a:hlinkClick r:id="rId5" tooltip="Learn more about Making Decision"/>
              </a:rPr>
              <a:t>decision-making</a:t>
            </a:r>
            <a:endParaRPr lang="en-US" sz="2200" dirty="0"/>
          </a:p>
        </p:txBody>
      </p:sp>
    </p:spTree>
    <p:extLst>
      <p:ext uri="{BB962C8B-B14F-4D97-AF65-F5344CB8AC3E}">
        <p14:creationId xmlns:p14="http://schemas.microsoft.com/office/powerpoint/2010/main" val="355673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6677-1255-3B4F-8E40-F47C87B89FC9}"/>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3F066CE6-035F-7A41-97CB-9DE1C10AE07B}"/>
              </a:ext>
            </a:extLst>
          </p:cNvPr>
          <p:cNvSpPr>
            <a:spLocks noGrp="1"/>
          </p:cNvSpPr>
          <p:nvPr>
            <p:ph idx="1"/>
          </p:nvPr>
        </p:nvSpPr>
        <p:spPr>
          <a:xfrm>
            <a:off x="828675" y="1600200"/>
            <a:ext cx="7486650" cy="5181600"/>
          </a:xfrm>
        </p:spPr>
        <p:txBody>
          <a:bodyPr>
            <a:normAutofit/>
          </a:bodyPr>
          <a:lstStyle/>
          <a:p>
            <a:r>
              <a:rPr lang="en-US" sz="2000" dirty="0"/>
              <a:t>80 patients who received HLA incompatible renal allografts between 2003 and 2012 (49 female and 31 male patients with average age 41.8 ± 11.6 years (range = 18–68 years)). </a:t>
            </a:r>
          </a:p>
          <a:p>
            <a:r>
              <a:rPr lang="en-US" sz="2000" dirty="0"/>
              <a:t>14 input feature set measured before transplantation for the model:•</a:t>
            </a:r>
          </a:p>
          <a:p>
            <a:r>
              <a:rPr lang="en-US" sz="2000" dirty="0"/>
              <a:t>7 </a:t>
            </a:r>
            <a:r>
              <a:rPr lang="en-US" sz="2000" i="1" dirty="0"/>
              <a:t>continuous:</a:t>
            </a:r>
            <a:r>
              <a:rPr lang="en-US" sz="2000" dirty="0"/>
              <a:t> highest IgG DSA MFI level, patient’s age, years on dialysis (ESRD duration), and 4 total IgG </a:t>
            </a:r>
            <a:r>
              <a:rPr lang="en-US" sz="2000" dirty="0">
                <a:hlinkClick r:id="rId3" tooltip="Learn more about Subclasses"/>
              </a:rPr>
              <a:t>subclass</a:t>
            </a:r>
            <a:r>
              <a:rPr lang="en-US" sz="2000" dirty="0"/>
              <a:t> (1–4) MFI levels</a:t>
            </a:r>
          </a:p>
          <a:p>
            <a:r>
              <a:rPr lang="en-US" sz="2000" dirty="0"/>
              <a:t>4 </a:t>
            </a:r>
            <a:r>
              <a:rPr lang="en-US" sz="2000" i="1" dirty="0"/>
              <a:t>categorical</a:t>
            </a:r>
            <a:r>
              <a:rPr lang="en-US" sz="2000" dirty="0"/>
              <a:t>: </a:t>
            </a:r>
            <a:r>
              <a:rPr lang="en-US" sz="2000" dirty="0" err="1"/>
              <a:t>cytometery</a:t>
            </a:r>
            <a:r>
              <a:rPr lang="en-US" sz="2000" dirty="0"/>
              <a:t> cross-match (1 = bead, 2 = flow or 3 = CDC), total number of HLA mismatches between donor and recipient (0–6), the number of class II HLA-DR mismatches (0–2), and the number of previous </a:t>
            </a:r>
            <a:r>
              <a:rPr lang="en-US" sz="2000" dirty="0">
                <a:hlinkClick r:id="rId4" tooltip="Learn more about Transplants"/>
              </a:rPr>
              <a:t>transplants</a:t>
            </a:r>
            <a:r>
              <a:rPr lang="en-US" sz="2000" dirty="0"/>
              <a:t> (0–2),</a:t>
            </a:r>
          </a:p>
          <a:p>
            <a:r>
              <a:rPr lang="en-US" sz="2000" dirty="0"/>
              <a:t>3 </a:t>
            </a:r>
            <a:r>
              <a:rPr lang="en-US" sz="2000" i="1" dirty="0"/>
              <a:t>binary:</a:t>
            </a:r>
            <a:r>
              <a:rPr lang="en-US" sz="2000" dirty="0"/>
              <a:t> gender (male/female), the presence of both HLA Class I and Class II DSA (yes/no), and a marker of whether the transplant was from live or deceased donor.</a:t>
            </a:r>
          </a:p>
          <a:p>
            <a:pPr marL="0" indent="0">
              <a:buNone/>
            </a:pPr>
            <a:endParaRPr lang="en-US" sz="2000" dirty="0"/>
          </a:p>
        </p:txBody>
      </p:sp>
    </p:spTree>
    <p:extLst>
      <p:ext uri="{BB962C8B-B14F-4D97-AF65-F5344CB8AC3E}">
        <p14:creationId xmlns:p14="http://schemas.microsoft.com/office/powerpoint/2010/main" val="244033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C99D-B923-D040-90BD-B0866ABB7465}"/>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E119B337-7053-4947-9FAA-B8F6DB8EFC77}"/>
              </a:ext>
            </a:extLst>
          </p:cNvPr>
          <p:cNvSpPr>
            <a:spLocks noGrp="1"/>
          </p:cNvSpPr>
          <p:nvPr>
            <p:ph idx="1"/>
          </p:nvPr>
        </p:nvSpPr>
        <p:spPr/>
        <p:txBody>
          <a:bodyPr>
            <a:normAutofit/>
          </a:bodyPr>
          <a:lstStyle/>
          <a:p>
            <a:r>
              <a:rPr lang="en-US" sz="2200" dirty="0"/>
              <a:t>The output, two-class </a:t>
            </a:r>
            <a:r>
              <a:rPr lang="en-US" sz="2200" dirty="0">
                <a:hlinkClick r:id="rId2" tooltip="Learn more about Binary Variable"/>
              </a:rPr>
              <a:t>binary variable</a:t>
            </a:r>
            <a:r>
              <a:rPr lang="en-US" sz="2200" dirty="0"/>
              <a:t>, ABMR + </a:t>
            </a:r>
            <a:r>
              <a:rPr lang="en-US" sz="2200" dirty="0" err="1"/>
              <a:t>ve</a:t>
            </a:r>
            <a:r>
              <a:rPr lang="en-US" sz="2200" dirty="0"/>
              <a:t> the early rejection of kidney (class ‘1′), and ABMR-</a:t>
            </a:r>
            <a:r>
              <a:rPr lang="en-US" sz="2200" dirty="0" err="1"/>
              <a:t>ve</a:t>
            </a:r>
            <a:r>
              <a:rPr lang="en-US" sz="2200" dirty="0"/>
              <a:t> rejection-free outcome (class ‘0′).</a:t>
            </a:r>
          </a:p>
          <a:p>
            <a:r>
              <a:rPr lang="en-US" sz="2200" dirty="0"/>
              <a:t>Data from 60 patients, sampled at random, were used for </a:t>
            </a:r>
            <a:r>
              <a:rPr lang="en-US" sz="2200" dirty="0">
                <a:hlinkClick r:id="rId3" tooltip="Learn more about Training Model"/>
              </a:rPr>
              <a:t>model training</a:t>
            </a:r>
            <a:r>
              <a:rPr lang="en-US" sz="2200" dirty="0"/>
              <a:t> and the remaining 20 samples were reserved for independent tests.</a:t>
            </a:r>
          </a:p>
          <a:p>
            <a:r>
              <a:rPr lang="en-US" sz="2200" dirty="0"/>
              <a:t>The data were well balanced (46 rejection and 34 rejection-free ), but contained 3 samples with partially missing fields. </a:t>
            </a:r>
          </a:p>
          <a:p>
            <a:endParaRPr lang="en-US" sz="2200" dirty="0"/>
          </a:p>
        </p:txBody>
      </p:sp>
    </p:spTree>
    <p:extLst>
      <p:ext uri="{BB962C8B-B14F-4D97-AF65-F5344CB8AC3E}">
        <p14:creationId xmlns:p14="http://schemas.microsoft.com/office/powerpoint/2010/main" val="109887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Literature 16x9</Template>
  <TotalTime>813</TotalTime>
  <Words>425</Words>
  <Application>Microsoft Macintosh PowerPoint</Application>
  <PresentationFormat>On-screen Show (4:3)</PresentationFormat>
  <Paragraphs>123</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NexusSerif</vt:lpstr>
      <vt:lpstr>Arial</vt:lpstr>
      <vt:lpstr>Euphemia</vt:lpstr>
      <vt:lpstr>Plantagenet Cherokee</vt:lpstr>
      <vt:lpstr>Wingdings</vt:lpstr>
      <vt:lpstr>Academic Literature 16x9</vt:lpstr>
      <vt:lpstr>Decision tree and random forest models for outcome prediction in antibody incompatible kidney transplantation</vt:lpstr>
      <vt:lpstr>Highlights</vt:lpstr>
      <vt:lpstr>Graphical Abstract</vt:lpstr>
      <vt:lpstr>Background</vt:lpstr>
      <vt:lpstr>Background</vt:lpstr>
      <vt:lpstr>Other Studies</vt:lpstr>
      <vt:lpstr>Objectives</vt:lpstr>
      <vt:lpstr>Data</vt:lpstr>
      <vt:lpstr>Data</vt:lpstr>
      <vt:lpstr>Decision Tree (DT)</vt:lpstr>
      <vt:lpstr>Random Forest (RF)</vt:lpstr>
      <vt:lpstr>Results - ﻿Decision Tree (DT) model</vt:lpstr>
      <vt:lpstr>Results - ﻿Decision Tree (DT) model</vt:lpstr>
      <vt:lpstr>Results - ﻿Decision Tree (DT) model</vt:lpstr>
      <vt:lpstr>Results - ﻿Decision Tree (DT) model</vt:lpstr>
      <vt:lpstr>Results - Random Forest (RF) model</vt:lpstr>
      <vt:lpstr>Results - Random Forest (RF) model</vt:lpstr>
      <vt:lpstr>Results - Random Forest (RF) model</vt:lpstr>
      <vt:lpstr>Results – DT vs RF</vt:lpstr>
      <vt:lpstr>Results – Predictors</vt:lpstr>
      <vt:lpstr> Discussion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tree and random forest models for outcome prediction in antibody incompatible kidney transplantation</dc:title>
  <dc:creator>Xiaopeng Jiang</dc:creator>
  <cp:lastModifiedBy>Xiaopeng Jiang</cp:lastModifiedBy>
  <cp:revision>41</cp:revision>
  <dcterms:created xsi:type="dcterms:W3CDTF">2019-03-08T20:16:12Z</dcterms:created>
  <dcterms:modified xsi:type="dcterms:W3CDTF">2019-04-01T13:16:34Z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